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s/slide76.xml" ContentType="application/vnd.openxmlformats-officedocument.presentationml.slide+xml"/>
  <Override PartName="/ppt/slides/slide94.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83.xml" ContentType="application/vnd.openxmlformats-officedocument.presentationml.slide+xml"/>
  <Override PartName="/ppt/slides/slide102.xml" ContentType="application/vnd.openxmlformats-officedocument.presentationml.slide+xml"/>
  <Override PartName="/ppt/slideLayouts/slideLayout6.xml" ContentType="application/vnd.openxmlformats-officedocument.presentationml.slideLayout+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s/slide99.xml" ContentType="application/vnd.openxmlformats-officedocument.presentationml.slide+xml"/>
  <Override PartName="/ppt/changesInfos/changesInfo1.xml" ContentType="application/vnd.ms-powerpoint.changesinfo+xml"/>
  <Override PartName="/ppt/slides/slide7.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68.xml" ContentType="application/vnd.openxmlformats-officedocument.presentationml.slide+xml"/>
  <Override PartName="/ppt/slides/slide77.xml" ContentType="application/vnd.openxmlformats-officedocument.presentationml.slide+xml"/>
  <Override PartName="/ppt/slides/slide88.xml" ContentType="application/vnd.openxmlformats-officedocument.presentationml.slide+xml"/>
  <Override PartName="/ppt/slides/slide97.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s/slide66.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95.xml" ContentType="application/vnd.openxmlformats-officedocument.presentationml.slide+xml"/>
  <Override PartName="/ppt/slides/slide103.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slides/slide64.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93.xml" ContentType="application/vnd.openxmlformats-officedocument.presentationml.slide+xml"/>
  <Override PartName="/ppt/slides/slide101.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Override PartName="/ppt/slides/slide71.xml" ContentType="application/vnd.openxmlformats-officedocument.presentationml.slide+xml"/>
  <Override PartName="/ppt/slides/slide80.xml" ContentType="application/vnd.openxmlformats-officedocument.presentationml.slide+xml"/>
  <Override PartName="/ppt/slides/slide82.xml" ContentType="application/vnd.openxmlformats-officedocument.presentationml.slide+xml"/>
  <Override PartName="/ppt/slides/slide91.xml" ContentType="application/vnd.openxmlformats-officedocument.presentationml.slide+xml"/>
  <Override PartName="/ppt/slideLayouts/slideLayout3.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Override PartName="/ppt/slideLayouts/slideLayout10.xml" ContentType="application/vnd.openxmlformats-officedocument.presentationml.slideLayout+xml"/>
  <Override PartName="/ppt/slides/slide89.xml" ContentType="application/vnd.openxmlformats-officedocument.presentationml.slide+xml"/>
  <Override PartName="/ppt/slides/slide98.xml" ContentType="application/vnd.openxmlformats-officedocument.presentationml.slide+xml"/>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slides/slide78.xml" ContentType="application/vnd.openxmlformats-officedocument.presentationml.slide+xml"/>
  <Override PartName="/ppt/slides/slide87.xml" ContentType="application/vnd.openxmlformats-officedocument.presentationml.slide+xml"/>
  <Override PartName="/ppt/slides/slide96.xml" ContentType="application/vnd.openxmlformats-officedocument.presentationml.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s/slide104.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s/slide92.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slides/slide100.xml" ContentType="application/vnd.openxmlformats-officedocument.presentationml.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slides/slide79.xml" ContentType="application/vnd.openxmlformats-officedocument.presentationml.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6"/>
  </p:notesMasterIdLst>
  <p:sldIdLst>
    <p:sldId id="262" r:id="rId2"/>
    <p:sldId id="263" r:id="rId3"/>
    <p:sldId id="264" r:id="rId4"/>
    <p:sldId id="265" r:id="rId5"/>
    <p:sldId id="266" r:id="rId6"/>
    <p:sldId id="267" r:id="rId7"/>
    <p:sldId id="268" r:id="rId8"/>
    <p:sldId id="269" r:id="rId9"/>
    <p:sldId id="270" r:id="rId10"/>
    <p:sldId id="271" r:id="rId11"/>
    <p:sldId id="272" r:id="rId12"/>
    <p:sldId id="273" r:id="rId13"/>
    <p:sldId id="274" r:id="rId14"/>
    <p:sldId id="275" r:id="rId15"/>
    <p:sldId id="276" r:id="rId16"/>
    <p:sldId id="277" r:id="rId17"/>
    <p:sldId id="278" r:id="rId18"/>
    <p:sldId id="279" r:id="rId19"/>
    <p:sldId id="280" r:id="rId20"/>
    <p:sldId id="281" r:id="rId21"/>
    <p:sldId id="282" r:id="rId22"/>
    <p:sldId id="283" r:id="rId23"/>
    <p:sldId id="284" r:id="rId24"/>
    <p:sldId id="285" r:id="rId25"/>
    <p:sldId id="286" r:id="rId26"/>
    <p:sldId id="287" r:id="rId27"/>
    <p:sldId id="288" r:id="rId28"/>
    <p:sldId id="289" r:id="rId29"/>
    <p:sldId id="290" r:id="rId30"/>
    <p:sldId id="291" r:id="rId31"/>
    <p:sldId id="292" r:id="rId32"/>
    <p:sldId id="293" r:id="rId33"/>
    <p:sldId id="294" r:id="rId34"/>
    <p:sldId id="295" r:id="rId35"/>
    <p:sldId id="296" r:id="rId36"/>
    <p:sldId id="297" r:id="rId37"/>
    <p:sldId id="298" r:id="rId38"/>
    <p:sldId id="299" r:id="rId39"/>
    <p:sldId id="300" r:id="rId40"/>
    <p:sldId id="301" r:id="rId41"/>
    <p:sldId id="302" r:id="rId42"/>
    <p:sldId id="303" r:id="rId43"/>
    <p:sldId id="304" r:id="rId44"/>
    <p:sldId id="341" r:id="rId45"/>
    <p:sldId id="320" r:id="rId46"/>
    <p:sldId id="321" r:id="rId47"/>
    <p:sldId id="305" r:id="rId48"/>
    <p:sldId id="306" r:id="rId49"/>
    <p:sldId id="307" r:id="rId50"/>
    <p:sldId id="308" r:id="rId51"/>
    <p:sldId id="309" r:id="rId52"/>
    <p:sldId id="310" r:id="rId53"/>
    <p:sldId id="311" r:id="rId54"/>
    <p:sldId id="322" r:id="rId55"/>
    <p:sldId id="323" r:id="rId56"/>
    <p:sldId id="312" r:id="rId57"/>
    <p:sldId id="313" r:id="rId58"/>
    <p:sldId id="314" r:id="rId59"/>
    <p:sldId id="315" r:id="rId60"/>
    <p:sldId id="316" r:id="rId61"/>
    <p:sldId id="317" r:id="rId62"/>
    <p:sldId id="318" r:id="rId63"/>
    <p:sldId id="319" r:id="rId64"/>
    <p:sldId id="324" r:id="rId65"/>
    <p:sldId id="325" r:id="rId66"/>
    <p:sldId id="326" r:id="rId67"/>
    <p:sldId id="327" r:id="rId68"/>
    <p:sldId id="328" r:id="rId69"/>
    <p:sldId id="329" r:id="rId70"/>
    <p:sldId id="330" r:id="rId71"/>
    <p:sldId id="331" r:id="rId72"/>
    <p:sldId id="332" r:id="rId73"/>
    <p:sldId id="333" r:id="rId74"/>
    <p:sldId id="334" r:id="rId75"/>
    <p:sldId id="335" r:id="rId76"/>
    <p:sldId id="336" r:id="rId77"/>
    <p:sldId id="337" r:id="rId78"/>
    <p:sldId id="338" r:id="rId79"/>
    <p:sldId id="339" r:id="rId80"/>
    <p:sldId id="340" r:id="rId81"/>
    <p:sldId id="342" r:id="rId82"/>
    <p:sldId id="343" r:id="rId83"/>
    <p:sldId id="344" r:id="rId84"/>
    <p:sldId id="345" r:id="rId85"/>
    <p:sldId id="346" r:id="rId86"/>
    <p:sldId id="347" r:id="rId87"/>
    <p:sldId id="348" r:id="rId88"/>
    <p:sldId id="349" r:id="rId89"/>
    <p:sldId id="350" r:id="rId90"/>
    <p:sldId id="351" r:id="rId91"/>
    <p:sldId id="352" r:id="rId92"/>
    <p:sldId id="353" r:id="rId93"/>
    <p:sldId id="354" r:id="rId94"/>
    <p:sldId id="355" r:id="rId95"/>
    <p:sldId id="356" r:id="rId96"/>
    <p:sldId id="357" r:id="rId97"/>
    <p:sldId id="358" r:id="rId98"/>
    <p:sldId id="359" r:id="rId99"/>
    <p:sldId id="360" r:id="rId100"/>
    <p:sldId id="361" r:id="rId101"/>
    <p:sldId id="362" r:id="rId102"/>
    <p:sldId id="363" r:id="rId103"/>
    <p:sldId id="364" r:id="rId104"/>
    <p:sldId id="365" r:id="rId10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F02D783-20DE-4663-B384-F5D0498207DA}" v="1" dt="2022-10-21T05:08:25.31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68" d="100"/>
          <a:sy n="68" d="100"/>
        </p:scale>
        <p:origin x="-1434" y="-96"/>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07" Type="http://schemas.openxmlformats.org/officeDocument/2006/relationships/presProps" Target="presProps.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110"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theme" Target="theme/theme1.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r. Muhammad Faisal Hayat" userId="81e2bc61-ce34-46f7-88dc-8a895d50c5f8" providerId="ADAL" clId="{6F02D783-20DE-4663-B384-F5D0498207DA}"/>
    <pc:docChg chg="addSld delSld modSld">
      <pc:chgData name="Dr. Muhammad Faisal Hayat" userId="81e2bc61-ce34-46f7-88dc-8a895d50c5f8" providerId="ADAL" clId="{6F02D783-20DE-4663-B384-F5D0498207DA}" dt="2022-10-21T05:08:25.287" v="2"/>
      <pc:docMkLst>
        <pc:docMk/>
      </pc:docMkLst>
      <pc:sldChg chg="add del">
        <pc:chgData name="Dr. Muhammad Faisal Hayat" userId="81e2bc61-ce34-46f7-88dc-8a895d50c5f8" providerId="ADAL" clId="{6F02D783-20DE-4663-B384-F5D0498207DA}" dt="2022-10-21T05:08:25.287" v="2"/>
        <pc:sldMkLst>
          <pc:docMk/>
          <pc:sldMk cId="0" sldId="343"/>
        </pc:sldMkLst>
      </pc:sldChg>
      <pc:sldChg chg="add del">
        <pc:chgData name="Dr. Muhammad Faisal Hayat" userId="81e2bc61-ce34-46f7-88dc-8a895d50c5f8" providerId="ADAL" clId="{6F02D783-20DE-4663-B384-F5D0498207DA}" dt="2022-10-21T05:08:25.287" v="2"/>
        <pc:sldMkLst>
          <pc:docMk/>
          <pc:sldMk cId="0" sldId="344"/>
        </pc:sldMkLst>
      </pc:sldChg>
      <pc:sldChg chg="add del">
        <pc:chgData name="Dr. Muhammad Faisal Hayat" userId="81e2bc61-ce34-46f7-88dc-8a895d50c5f8" providerId="ADAL" clId="{6F02D783-20DE-4663-B384-F5D0498207DA}" dt="2022-10-21T05:08:25.287" v="2"/>
        <pc:sldMkLst>
          <pc:docMk/>
          <pc:sldMk cId="0" sldId="345"/>
        </pc:sldMkLst>
      </pc:sldChg>
      <pc:sldChg chg="add del">
        <pc:chgData name="Dr. Muhammad Faisal Hayat" userId="81e2bc61-ce34-46f7-88dc-8a895d50c5f8" providerId="ADAL" clId="{6F02D783-20DE-4663-B384-F5D0498207DA}" dt="2022-10-21T05:08:25.287" v="2"/>
        <pc:sldMkLst>
          <pc:docMk/>
          <pc:sldMk cId="0" sldId="346"/>
        </pc:sldMkLst>
      </pc:sldChg>
      <pc:sldChg chg="add del">
        <pc:chgData name="Dr. Muhammad Faisal Hayat" userId="81e2bc61-ce34-46f7-88dc-8a895d50c5f8" providerId="ADAL" clId="{6F02D783-20DE-4663-B384-F5D0498207DA}" dt="2022-10-21T05:08:25.287" v="2"/>
        <pc:sldMkLst>
          <pc:docMk/>
          <pc:sldMk cId="0" sldId="347"/>
        </pc:sldMkLst>
      </pc:sldChg>
      <pc:sldChg chg="add del">
        <pc:chgData name="Dr. Muhammad Faisal Hayat" userId="81e2bc61-ce34-46f7-88dc-8a895d50c5f8" providerId="ADAL" clId="{6F02D783-20DE-4663-B384-F5D0498207DA}" dt="2022-10-21T05:08:25.287" v="2"/>
        <pc:sldMkLst>
          <pc:docMk/>
          <pc:sldMk cId="0" sldId="348"/>
        </pc:sldMkLst>
      </pc:sldChg>
      <pc:sldChg chg="add del">
        <pc:chgData name="Dr. Muhammad Faisal Hayat" userId="81e2bc61-ce34-46f7-88dc-8a895d50c5f8" providerId="ADAL" clId="{6F02D783-20DE-4663-B384-F5D0498207DA}" dt="2022-10-21T05:08:25.287" v="2"/>
        <pc:sldMkLst>
          <pc:docMk/>
          <pc:sldMk cId="0" sldId="349"/>
        </pc:sldMkLst>
      </pc:sldChg>
      <pc:sldChg chg="add">
        <pc:chgData name="Dr. Muhammad Faisal Hayat" userId="81e2bc61-ce34-46f7-88dc-8a895d50c5f8" providerId="ADAL" clId="{6F02D783-20DE-4663-B384-F5D0498207DA}" dt="2022-10-21T05:08:25.287" v="2"/>
        <pc:sldMkLst>
          <pc:docMk/>
          <pc:sldMk cId="0" sldId="350"/>
        </pc:sldMkLst>
      </pc:sldChg>
      <pc:sldChg chg="add">
        <pc:chgData name="Dr. Muhammad Faisal Hayat" userId="81e2bc61-ce34-46f7-88dc-8a895d50c5f8" providerId="ADAL" clId="{6F02D783-20DE-4663-B384-F5D0498207DA}" dt="2022-10-21T05:08:25.287" v="2"/>
        <pc:sldMkLst>
          <pc:docMk/>
          <pc:sldMk cId="0" sldId="351"/>
        </pc:sldMkLst>
      </pc:sldChg>
      <pc:sldChg chg="add">
        <pc:chgData name="Dr. Muhammad Faisal Hayat" userId="81e2bc61-ce34-46f7-88dc-8a895d50c5f8" providerId="ADAL" clId="{6F02D783-20DE-4663-B384-F5D0498207DA}" dt="2022-10-21T05:08:25.287" v="2"/>
        <pc:sldMkLst>
          <pc:docMk/>
          <pc:sldMk cId="0" sldId="352"/>
        </pc:sldMkLst>
      </pc:sldChg>
      <pc:sldChg chg="add">
        <pc:chgData name="Dr. Muhammad Faisal Hayat" userId="81e2bc61-ce34-46f7-88dc-8a895d50c5f8" providerId="ADAL" clId="{6F02D783-20DE-4663-B384-F5D0498207DA}" dt="2022-10-21T05:08:25.287" v="2"/>
        <pc:sldMkLst>
          <pc:docMk/>
          <pc:sldMk cId="0" sldId="353"/>
        </pc:sldMkLst>
      </pc:sldChg>
      <pc:sldChg chg="add">
        <pc:chgData name="Dr. Muhammad Faisal Hayat" userId="81e2bc61-ce34-46f7-88dc-8a895d50c5f8" providerId="ADAL" clId="{6F02D783-20DE-4663-B384-F5D0498207DA}" dt="2022-10-21T05:08:25.287" v="2"/>
        <pc:sldMkLst>
          <pc:docMk/>
          <pc:sldMk cId="0" sldId="354"/>
        </pc:sldMkLst>
      </pc:sldChg>
      <pc:sldChg chg="add">
        <pc:chgData name="Dr. Muhammad Faisal Hayat" userId="81e2bc61-ce34-46f7-88dc-8a895d50c5f8" providerId="ADAL" clId="{6F02D783-20DE-4663-B384-F5D0498207DA}" dt="2022-10-21T05:08:25.287" v="2"/>
        <pc:sldMkLst>
          <pc:docMk/>
          <pc:sldMk cId="0" sldId="355"/>
        </pc:sldMkLst>
      </pc:sldChg>
      <pc:sldChg chg="add">
        <pc:chgData name="Dr. Muhammad Faisal Hayat" userId="81e2bc61-ce34-46f7-88dc-8a895d50c5f8" providerId="ADAL" clId="{6F02D783-20DE-4663-B384-F5D0498207DA}" dt="2022-10-21T05:08:25.287" v="2"/>
        <pc:sldMkLst>
          <pc:docMk/>
          <pc:sldMk cId="0" sldId="356"/>
        </pc:sldMkLst>
      </pc:sldChg>
      <pc:sldChg chg="add">
        <pc:chgData name="Dr. Muhammad Faisal Hayat" userId="81e2bc61-ce34-46f7-88dc-8a895d50c5f8" providerId="ADAL" clId="{6F02D783-20DE-4663-B384-F5D0498207DA}" dt="2022-10-21T05:08:25.287" v="2"/>
        <pc:sldMkLst>
          <pc:docMk/>
          <pc:sldMk cId="0" sldId="357"/>
        </pc:sldMkLst>
      </pc:sldChg>
      <pc:sldChg chg="add">
        <pc:chgData name="Dr. Muhammad Faisal Hayat" userId="81e2bc61-ce34-46f7-88dc-8a895d50c5f8" providerId="ADAL" clId="{6F02D783-20DE-4663-B384-F5D0498207DA}" dt="2022-10-21T05:08:25.287" v="2"/>
        <pc:sldMkLst>
          <pc:docMk/>
          <pc:sldMk cId="0" sldId="358"/>
        </pc:sldMkLst>
      </pc:sldChg>
      <pc:sldChg chg="add">
        <pc:chgData name="Dr. Muhammad Faisal Hayat" userId="81e2bc61-ce34-46f7-88dc-8a895d50c5f8" providerId="ADAL" clId="{6F02D783-20DE-4663-B384-F5D0498207DA}" dt="2022-10-21T05:08:25.287" v="2"/>
        <pc:sldMkLst>
          <pc:docMk/>
          <pc:sldMk cId="0" sldId="359"/>
        </pc:sldMkLst>
      </pc:sldChg>
      <pc:sldChg chg="add">
        <pc:chgData name="Dr. Muhammad Faisal Hayat" userId="81e2bc61-ce34-46f7-88dc-8a895d50c5f8" providerId="ADAL" clId="{6F02D783-20DE-4663-B384-F5D0498207DA}" dt="2022-10-21T05:08:25.287" v="2"/>
        <pc:sldMkLst>
          <pc:docMk/>
          <pc:sldMk cId="0" sldId="360"/>
        </pc:sldMkLst>
      </pc:sldChg>
      <pc:sldChg chg="add">
        <pc:chgData name="Dr. Muhammad Faisal Hayat" userId="81e2bc61-ce34-46f7-88dc-8a895d50c5f8" providerId="ADAL" clId="{6F02D783-20DE-4663-B384-F5D0498207DA}" dt="2022-10-21T05:08:25.287" v="2"/>
        <pc:sldMkLst>
          <pc:docMk/>
          <pc:sldMk cId="0" sldId="361"/>
        </pc:sldMkLst>
      </pc:sldChg>
      <pc:sldChg chg="add">
        <pc:chgData name="Dr. Muhammad Faisal Hayat" userId="81e2bc61-ce34-46f7-88dc-8a895d50c5f8" providerId="ADAL" clId="{6F02D783-20DE-4663-B384-F5D0498207DA}" dt="2022-10-21T05:08:25.287" v="2"/>
        <pc:sldMkLst>
          <pc:docMk/>
          <pc:sldMk cId="0" sldId="362"/>
        </pc:sldMkLst>
      </pc:sldChg>
      <pc:sldChg chg="add">
        <pc:chgData name="Dr. Muhammad Faisal Hayat" userId="81e2bc61-ce34-46f7-88dc-8a895d50c5f8" providerId="ADAL" clId="{6F02D783-20DE-4663-B384-F5D0498207DA}" dt="2022-10-21T05:08:25.287" v="2"/>
        <pc:sldMkLst>
          <pc:docMk/>
          <pc:sldMk cId="0" sldId="363"/>
        </pc:sldMkLst>
      </pc:sldChg>
      <pc:sldChg chg="add">
        <pc:chgData name="Dr. Muhammad Faisal Hayat" userId="81e2bc61-ce34-46f7-88dc-8a895d50c5f8" providerId="ADAL" clId="{6F02D783-20DE-4663-B384-F5D0498207DA}" dt="2022-10-21T05:08:25.287" v="2"/>
        <pc:sldMkLst>
          <pc:docMk/>
          <pc:sldMk cId="0" sldId="364"/>
        </pc:sldMkLst>
      </pc:sldChg>
      <pc:sldChg chg="add">
        <pc:chgData name="Dr. Muhammad Faisal Hayat" userId="81e2bc61-ce34-46f7-88dc-8a895d50c5f8" providerId="ADAL" clId="{6F02D783-20DE-4663-B384-F5D0498207DA}" dt="2022-10-21T05:08:25.287" v="2"/>
        <pc:sldMkLst>
          <pc:docMk/>
          <pc:sldMk cId="0" sldId="365"/>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1C0C42B-095F-4C64-A668-AD2AE5D24532}" type="datetimeFigureOut">
              <a:rPr lang="en-US" smtClean="0"/>
              <a:pPr/>
              <a:t>10/21/2022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E0BE925-696B-4C4D-A18C-2D3DB50C3974}"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F77B1421-9A85-43CD-A29F-121FC05E9169}" type="slidenum">
              <a:rPr lang="en-US" smtClean="0"/>
              <a:pPr/>
              <a:t>3</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AE63747D-D2B0-47B0-B90E-7588ADE14184}" type="datetimeFigureOut">
              <a:rPr lang="en-US" smtClean="0"/>
              <a:pPr/>
              <a:t>10/21/2022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1595DD6-ACD7-4717-90F6-7A8644E9007A}"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E63747D-D2B0-47B0-B90E-7588ADE14184}" type="datetimeFigureOut">
              <a:rPr lang="en-US" smtClean="0"/>
              <a:pPr/>
              <a:t>10/21/2022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1595DD6-ACD7-4717-90F6-7A8644E9007A}"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E63747D-D2B0-47B0-B90E-7588ADE14184}" type="datetimeFigureOut">
              <a:rPr lang="en-US" smtClean="0"/>
              <a:pPr/>
              <a:t>10/21/2022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1595DD6-ACD7-4717-90F6-7A8644E9007A}"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0" y="533400"/>
            <a:ext cx="7696200" cy="1143000"/>
          </a:xfrm>
        </p:spPr>
        <p:txBody>
          <a:bodyPr/>
          <a:lstStyle/>
          <a:p>
            <a:r>
              <a:rPr lang="en-US"/>
              <a:t>Click to edit Master title style</a:t>
            </a:r>
          </a:p>
        </p:txBody>
      </p:sp>
      <p:sp>
        <p:nvSpPr>
          <p:cNvPr id="3" name="Text Placeholder 2"/>
          <p:cNvSpPr>
            <a:spLocks noGrp="1"/>
          </p:cNvSpPr>
          <p:nvPr>
            <p:ph type="body" sz="half" idx="1"/>
          </p:nvPr>
        </p:nvSpPr>
        <p:spPr>
          <a:xfrm>
            <a:off x="762000" y="1905000"/>
            <a:ext cx="3771900" cy="4038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905000"/>
            <a:ext cx="3771900" cy="4038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762000" y="6391275"/>
            <a:ext cx="2057400" cy="457200"/>
          </a:xfrm>
        </p:spPr>
        <p:txBody>
          <a:bodyPr/>
          <a:lstStyle>
            <a:lvl1pPr>
              <a:defRPr/>
            </a:lvl1pPr>
          </a:lstStyle>
          <a:p>
            <a:endParaRPr lang="en-US"/>
          </a:p>
        </p:txBody>
      </p:sp>
      <p:sp>
        <p:nvSpPr>
          <p:cNvPr id="6" name="Footer Placeholder 5"/>
          <p:cNvSpPr>
            <a:spLocks noGrp="1"/>
          </p:cNvSpPr>
          <p:nvPr>
            <p:ph type="ftr" sz="quarter" idx="11"/>
          </p:nvPr>
        </p:nvSpPr>
        <p:spPr>
          <a:xfrm>
            <a:off x="3352800" y="6403975"/>
            <a:ext cx="2895600" cy="457200"/>
          </a:xfrm>
        </p:spPr>
        <p:txBody>
          <a:bodyPr/>
          <a:lstStyle>
            <a:lvl1pPr>
              <a:defRPr/>
            </a:lvl1pPr>
          </a:lstStyle>
          <a:p>
            <a:endParaRPr lang="en-US"/>
          </a:p>
        </p:txBody>
      </p:sp>
      <p:sp>
        <p:nvSpPr>
          <p:cNvPr id="7" name="Slide Number Placeholder 6"/>
          <p:cNvSpPr>
            <a:spLocks noGrp="1"/>
          </p:cNvSpPr>
          <p:nvPr>
            <p:ph type="sldNum" sz="quarter" idx="12"/>
          </p:nvPr>
        </p:nvSpPr>
        <p:spPr>
          <a:xfrm>
            <a:off x="6858000" y="6400800"/>
            <a:ext cx="1600200" cy="457200"/>
          </a:xfrm>
        </p:spPr>
        <p:txBody>
          <a:bodyPr/>
          <a:lstStyle>
            <a:lvl1pPr>
              <a:defRPr/>
            </a:lvl1pPr>
          </a:lstStyle>
          <a:p>
            <a:fld id="{8B382401-D8C9-4780-B1A7-D8977841B73F}" type="slidenum">
              <a:rPr lang="en-US"/>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E63747D-D2B0-47B0-B90E-7588ADE14184}" type="datetimeFigureOut">
              <a:rPr lang="en-US" smtClean="0"/>
              <a:pPr/>
              <a:t>10/21/2022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1595DD6-ACD7-4717-90F6-7A8644E9007A}"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E63747D-D2B0-47B0-B90E-7588ADE14184}" type="datetimeFigureOut">
              <a:rPr lang="en-US" smtClean="0"/>
              <a:pPr/>
              <a:t>10/21/2022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1595DD6-ACD7-4717-90F6-7A8644E9007A}"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AE63747D-D2B0-47B0-B90E-7588ADE14184}" type="datetimeFigureOut">
              <a:rPr lang="en-US" smtClean="0"/>
              <a:pPr/>
              <a:t>10/21/2022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1595DD6-ACD7-4717-90F6-7A8644E9007A}"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E63747D-D2B0-47B0-B90E-7588ADE14184}" type="datetimeFigureOut">
              <a:rPr lang="en-US" smtClean="0"/>
              <a:pPr/>
              <a:t>10/21/2022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1595DD6-ACD7-4717-90F6-7A8644E9007A}"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AE63747D-D2B0-47B0-B90E-7588ADE14184}" type="datetimeFigureOut">
              <a:rPr lang="en-US" smtClean="0"/>
              <a:pPr/>
              <a:t>10/21/2022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1595DD6-ACD7-4717-90F6-7A8644E9007A}"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E63747D-D2B0-47B0-B90E-7588ADE14184}" type="datetimeFigureOut">
              <a:rPr lang="en-US" smtClean="0"/>
              <a:pPr/>
              <a:t>10/21/2022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1595DD6-ACD7-4717-90F6-7A8644E9007A}"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E63747D-D2B0-47B0-B90E-7588ADE14184}" type="datetimeFigureOut">
              <a:rPr lang="en-US" smtClean="0"/>
              <a:pPr/>
              <a:t>10/21/2022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1595DD6-ACD7-4717-90F6-7A8644E9007A}"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E63747D-D2B0-47B0-B90E-7588ADE14184}" type="datetimeFigureOut">
              <a:rPr lang="en-US" smtClean="0"/>
              <a:pPr/>
              <a:t>10/21/2022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1595DD6-ACD7-4717-90F6-7A8644E9007A}"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E63747D-D2B0-47B0-B90E-7588ADE14184}" type="datetimeFigureOut">
              <a:rPr lang="en-US" smtClean="0"/>
              <a:pPr/>
              <a:t>10/21/2022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1595DD6-ACD7-4717-90F6-7A8644E9007A}"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2.xml"/><Relationship Id="rId5" Type="http://schemas.openxmlformats.org/officeDocument/2006/relationships/image" Target="../media/image95.png"/><Relationship Id="rId4" Type="http://schemas.openxmlformats.org/officeDocument/2006/relationships/image" Target="../media/image9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6" name="Text Box 1032"/>
          <p:cNvSpPr txBox="1">
            <a:spLocks noChangeArrowheads="1"/>
          </p:cNvSpPr>
          <p:nvPr/>
        </p:nvSpPr>
        <p:spPr bwMode="auto">
          <a:xfrm>
            <a:off x="533400" y="1447800"/>
            <a:ext cx="6705600" cy="646331"/>
          </a:xfrm>
          <a:prstGeom prst="rect">
            <a:avLst/>
          </a:prstGeom>
          <a:noFill/>
          <a:ln w="9525">
            <a:noFill/>
            <a:miter lim="800000"/>
            <a:headEnd/>
            <a:tailEnd/>
          </a:ln>
          <a:effectLst/>
        </p:spPr>
        <p:txBody>
          <a:bodyPr wrap="square">
            <a:spAutoFit/>
          </a:bodyPr>
          <a:lstStyle/>
          <a:p>
            <a:r>
              <a:rPr lang="en-US" altLang="en-US" sz="3600" b="1" dirty="0">
                <a:solidFill>
                  <a:schemeClr val="tx1"/>
                </a:solidFill>
              </a:rPr>
              <a:t>Introduction to</a:t>
            </a:r>
            <a:endParaRPr lang="en-US" altLang="en-US" b="1" dirty="0">
              <a:solidFill>
                <a:schemeClr val="tx1"/>
              </a:solidFill>
              <a:latin typeface="Times New Roman" pitchFamily="18" charset="0"/>
            </a:endParaRPr>
          </a:p>
        </p:txBody>
      </p:sp>
      <p:sp>
        <p:nvSpPr>
          <p:cNvPr id="10" name="TextBox 9"/>
          <p:cNvSpPr txBox="1"/>
          <p:nvPr/>
        </p:nvSpPr>
        <p:spPr>
          <a:xfrm>
            <a:off x="457200" y="2133600"/>
            <a:ext cx="8229600" cy="1323439"/>
          </a:xfrm>
          <a:prstGeom prst="rect">
            <a:avLst/>
          </a:prstGeom>
          <a:noFill/>
        </p:spPr>
        <p:txBody>
          <a:bodyPr wrap="square" rtlCol="0">
            <a:spAutoFit/>
          </a:bodyPr>
          <a:lstStyle/>
          <a:p>
            <a:r>
              <a:rPr lang="en-US" sz="8000" b="1" dirty="0">
                <a:solidFill>
                  <a:schemeClr val="tx1"/>
                </a:solidFill>
              </a:rPr>
              <a:t>Neural Networks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5" name="Text Box 3"/>
          <p:cNvSpPr txBox="1">
            <a:spLocks noChangeArrowheads="1"/>
          </p:cNvSpPr>
          <p:nvPr/>
        </p:nvSpPr>
        <p:spPr bwMode="auto">
          <a:xfrm>
            <a:off x="914400" y="685800"/>
            <a:ext cx="7848600" cy="641350"/>
          </a:xfrm>
          <a:prstGeom prst="rect">
            <a:avLst/>
          </a:prstGeom>
          <a:noFill/>
          <a:ln w="9525">
            <a:noFill/>
            <a:miter lim="800000"/>
            <a:headEnd/>
            <a:tailEnd/>
          </a:ln>
          <a:effectLst/>
        </p:spPr>
        <p:txBody>
          <a:bodyPr>
            <a:spAutoFit/>
          </a:bodyPr>
          <a:lstStyle/>
          <a:p>
            <a:pPr algn="ctr">
              <a:spcBef>
                <a:spcPct val="50000"/>
              </a:spcBef>
            </a:pPr>
            <a:r>
              <a:rPr lang="en-US" altLang="en-US" sz="3600">
                <a:solidFill>
                  <a:schemeClr val="tx1"/>
                </a:solidFill>
              </a:rPr>
              <a:t>Planning in building a Neural Network</a:t>
            </a:r>
          </a:p>
        </p:txBody>
      </p:sp>
      <p:sp>
        <p:nvSpPr>
          <p:cNvPr id="38916" name="Text Box 4"/>
          <p:cNvSpPr txBox="1">
            <a:spLocks noChangeArrowheads="1"/>
          </p:cNvSpPr>
          <p:nvPr/>
        </p:nvSpPr>
        <p:spPr bwMode="auto">
          <a:xfrm>
            <a:off x="1524000" y="2362200"/>
            <a:ext cx="6721475" cy="3416320"/>
          </a:xfrm>
          <a:prstGeom prst="rect">
            <a:avLst/>
          </a:prstGeom>
          <a:noFill/>
          <a:ln w="9525">
            <a:noFill/>
            <a:miter lim="800000"/>
            <a:headEnd/>
            <a:tailEnd/>
          </a:ln>
          <a:effectLst/>
        </p:spPr>
        <p:txBody>
          <a:bodyPr>
            <a:spAutoFit/>
          </a:bodyPr>
          <a:lstStyle/>
          <a:p>
            <a:r>
              <a:rPr lang="en-US" altLang="en-US">
                <a:solidFill>
                  <a:schemeClr val="tx1"/>
                </a:solidFill>
              </a:rPr>
              <a:t>Decisions on:</a:t>
            </a:r>
          </a:p>
          <a:p>
            <a:endParaRPr lang="en-US" altLang="en-US">
              <a:solidFill>
                <a:schemeClr val="tx1"/>
              </a:solidFill>
            </a:endParaRPr>
          </a:p>
          <a:p>
            <a:r>
              <a:rPr lang="en-US" altLang="en-US">
                <a:solidFill>
                  <a:schemeClr val="tx1"/>
                </a:solidFill>
              </a:rPr>
              <a:t>- The number of units to use.</a:t>
            </a:r>
          </a:p>
          <a:p>
            <a:endParaRPr lang="en-US" altLang="en-US">
              <a:solidFill>
                <a:schemeClr val="tx1"/>
              </a:solidFill>
            </a:endParaRPr>
          </a:p>
          <a:p>
            <a:endParaRPr lang="en-US" altLang="en-US">
              <a:solidFill>
                <a:schemeClr val="tx1"/>
              </a:solidFill>
            </a:endParaRPr>
          </a:p>
          <a:p>
            <a:r>
              <a:rPr lang="en-US" altLang="en-US">
                <a:solidFill>
                  <a:schemeClr val="tx1"/>
                </a:solidFill>
              </a:rPr>
              <a:t>- The type of units required.</a:t>
            </a:r>
          </a:p>
          <a:p>
            <a:endParaRPr lang="en-US" altLang="en-US">
              <a:solidFill>
                <a:schemeClr val="tx1"/>
              </a:solidFill>
            </a:endParaRPr>
          </a:p>
          <a:p>
            <a:endParaRPr lang="en-US" altLang="en-US">
              <a:solidFill>
                <a:schemeClr val="tx1"/>
              </a:solidFill>
            </a:endParaRPr>
          </a:p>
          <a:p>
            <a:r>
              <a:rPr lang="en-US" altLang="en-US">
                <a:solidFill>
                  <a:schemeClr val="tx1"/>
                </a:solidFill>
              </a:rPr>
              <a:t>- Connection between the units.</a:t>
            </a: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8130" name="Picture 2"/>
          <p:cNvPicPr>
            <a:picLocks noChangeAspect="1" noChangeArrowheads="1"/>
          </p:cNvPicPr>
          <p:nvPr/>
        </p:nvPicPr>
        <p:blipFill>
          <a:blip r:embed="rId2" cstate="print"/>
          <a:srcRect/>
          <a:stretch>
            <a:fillRect/>
          </a:stretch>
        </p:blipFill>
        <p:spPr bwMode="auto">
          <a:xfrm>
            <a:off x="-533400" y="609600"/>
            <a:ext cx="10408920" cy="5852160"/>
          </a:xfrm>
          <a:prstGeom prst="rect">
            <a:avLst/>
          </a:prstGeom>
          <a:noFill/>
          <a:ln w="9525">
            <a:noFill/>
            <a:miter lim="800000"/>
            <a:headEnd/>
            <a:tailEnd/>
          </a:ln>
          <a:effectLst/>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9154" name="Picture 2"/>
          <p:cNvPicPr>
            <a:picLocks noChangeAspect="1" noChangeArrowheads="1"/>
          </p:cNvPicPr>
          <p:nvPr/>
        </p:nvPicPr>
        <p:blipFill>
          <a:blip r:embed="rId2" cstate="print"/>
          <a:srcRect/>
          <a:stretch>
            <a:fillRect/>
          </a:stretch>
        </p:blipFill>
        <p:spPr bwMode="auto">
          <a:xfrm>
            <a:off x="-457200" y="685800"/>
            <a:ext cx="10408920" cy="5852160"/>
          </a:xfrm>
          <a:prstGeom prst="rect">
            <a:avLst/>
          </a:prstGeom>
          <a:noFill/>
          <a:ln w="9525">
            <a:noFill/>
            <a:miter lim="800000"/>
            <a:headEnd/>
            <a:tailEnd/>
          </a:ln>
          <a:effectLst/>
        </p:spPr>
      </p:pic>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50178" name="Picture 2"/>
          <p:cNvPicPr>
            <a:picLocks noChangeAspect="1" noChangeArrowheads="1"/>
          </p:cNvPicPr>
          <p:nvPr/>
        </p:nvPicPr>
        <p:blipFill>
          <a:blip r:embed="rId2" cstate="print"/>
          <a:srcRect/>
          <a:stretch>
            <a:fillRect/>
          </a:stretch>
        </p:blipFill>
        <p:spPr bwMode="auto">
          <a:xfrm>
            <a:off x="-304800" y="457200"/>
            <a:ext cx="10408920" cy="5852160"/>
          </a:xfrm>
          <a:prstGeom prst="rect">
            <a:avLst/>
          </a:prstGeom>
          <a:noFill/>
          <a:ln w="9525">
            <a:noFill/>
            <a:miter lim="800000"/>
            <a:headEnd/>
            <a:tailEnd/>
          </a:ln>
          <a:effectLst/>
        </p:spPr>
      </p:pic>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51202" name="Picture 2"/>
          <p:cNvPicPr>
            <a:picLocks noChangeAspect="1" noChangeArrowheads="1"/>
          </p:cNvPicPr>
          <p:nvPr/>
        </p:nvPicPr>
        <p:blipFill>
          <a:blip r:embed="rId2" cstate="print"/>
          <a:srcRect/>
          <a:stretch>
            <a:fillRect/>
          </a:stretch>
        </p:blipFill>
        <p:spPr bwMode="auto">
          <a:xfrm>
            <a:off x="-381000" y="457200"/>
            <a:ext cx="10408920" cy="5852160"/>
          </a:xfrm>
          <a:prstGeom prst="rect">
            <a:avLst/>
          </a:prstGeom>
          <a:noFill/>
          <a:ln w="9525">
            <a:noFill/>
            <a:miter lim="800000"/>
            <a:headEnd/>
            <a:tailEnd/>
          </a:ln>
          <a:effectLst/>
        </p:spPr>
      </p:pic>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6" name="Picture 2" descr="C:\Users\Dr. Faisal Hayat\OneDrive - Higher Education Commission\Courses\Machine learning\quiz and exams\conf matrix 3x3.png"/>
          <p:cNvPicPr>
            <a:picLocks noChangeAspect="1" noChangeArrowheads="1"/>
          </p:cNvPicPr>
          <p:nvPr/>
        </p:nvPicPr>
        <p:blipFill>
          <a:blip r:embed="rId2" cstate="print"/>
          <a:srcRect/>
          <a:stretch>
            <a:fillRect/>
          </a:stretch>
        </p:blipFill>
        <p:spPr bwMode="auto">
          <a:xfrm>
            <a:off x="5200650" y="0"/>
            <a:ext cx="3943350" cy="1514475"/>
          </a:xfrm>
          <a:prstGeom prst="rect">
            <a:avLst/>
          </a:prstGeom>
          <a:noFill/>
        </p:spPr>
      </p:pic>
      <p:pic>
        <p:nvPicPr>
          <p:cNvPr id="52228" name="Picture 4" descr="C:\Users\Dr. Faisal Hayat\OneDrive - Higher Education Commission\Courses\Machine learning\quiz and exams\conf matrix 3x3 3.png"/>
          <p:cNvPicPr>
            <a:picLocks noChangeAspect="1" noChangeArrowheads="1"/>
          </p:cNvPicPr>
          <p:nvPr/>
        </p:nvPicPr>
        <p:blipFill>
          <a:blip r:embed="rId3" cstate="print"/>
          <a:srcRect/>
          <a:stretch>
            <a:fillRect/>
          </a:stretch>
        </p:blipFill>
        <p:spPr bwMode="auto">
          <a:xfrm>
            <a:off x="5200650" y="4419600"/>
            <a:ext cx="3943350" cy="1514475"/>
          </a:xfrm>
          <a:prstGeom prst="rect">
            <a:avLst/>
          </a:prstGeom>
          <a:noFill/>
        </p:spPr>
      </p:pic>
      <p:pic>
        <p:nvPicPr>
          <p:cNvPr id="52229" name="Picture 5" descr="C:\Users\Dr. Faisal Hayat\OneDrive - Higher Education Commission\Courses\Machine learning\quiz and exams\conf matrix 3x3 2.png"/>
          <p:cNvPicPr>
            <a:picLocks noChangeAspect="1" noChangeArrowheads="1"/>
          </p:cNvPicPr>
          <p:nvPr/>
        </p:nvPicPr>
        <p:blipFill>
          <a:blip r:embed="rId4" cstate="print"/>
          <a:srcRect/>
          <a:stretch>
            <a:fillRect/>
          </a:stretch>
        </p:blipFill>
        <p:spPr bwMode="auto">
          <a:xfrm>
            <a:off x="5200650" y="2971800"/>
            <a:ext cx="3943350" cy="1514475"/>
          </a:xfrm>
          <a:prstGeom prst="rect">
            <a:avLst/>
          </a:prstGeom>
          <a:noFill/>
        </p:spPr>
      </p:pic>
      <p:pic>
        <p:nvPicPr>
          <p:cNvPr id="52230" name="Picture 6" descr="C:\Users\Dr. Faisal Hayat\OneDrive - Higher Education Commission\Courses\Machine learning\quiz and exams\conf matrix 3x3 1.png"/>
          <p:cNvPicPr>
            <a:picLocks noChangeAspect="1" noChangeArrowheads="1"/>
          </p:cNvPicPr>
          <p:nvPr/>
        </p:nvPicPr>
        <p:blipFill>
          <a:blip r:embed="rId5" cstate="print"/>
          <a:srcRect/>
          <a:stretch>
            <a:fillRect/>
          </a:stretch>
        </p:blipFill>
        <p:spPr bwMode="auto">
          <a:xfrm>
            <a:off x="5200650" y="1524000"/>
            <a:ext cx="3943350" cy="1514475"/>
          </a:xfrm>
          <a:prstGeom prst="rect">
            <a:avLst/>
          </a:prstGeom>
          <a:noFill/>
        </p:spPr>
      </p:pic>
      <p:sp>
        <p:nvSpPr>
          <p:cNvPr id="9" name="TextBox 8"/>
          <p:cNvSpPr txBox="1"/>
          <p:nvPr/>
        </p:nvSpPr>
        <p:spPr>
          <a:xfrm>
            <a:off x="228600" y="152400"/>
            <a:ext cx="4495800" cy="1477328"/>
          </a:xfrm>
          <a:prstGeom prst="rect">
            <a:avLst/>
          </a:prstGeom>
          <a:noFill/>
        </p:spPr>
        <p:txBody>
          <a:bodyPr wrap="square" rtlCol="0">
            <a:spAutoFit/>
          </a:bodyPr>
          <a:lstStyle/>
          <a:p>
            <a:r>
              <a:rPr lang="en-US" i="1" dirty="0"/>
              <a:t>Recall </a:t>
            </a:r>
            <a:r>
              <a:rPr lang="en-US" dirty="0"/>
              <a:t>for Cat is the number of correctly predicted Cat photos (4) out of the number of actual Cat photos (4+1+1=6), which is 4/6=66.7%. This means that our classifier classified 2/3 of the cat photos as Cat.</a:t>
            </a:r>
          </a:p>
        </p:txBody>
      </p:sp>
      <p:sp>
        <p:nvSpPr>
          <p:cNvPr id="10" name="Rectangle 9"/>
          <p:cNvSpPr/>
          <p:nvPr/>
        </p:nvSpPr>
        <p:spPr>
          <a:xfrm>
            <a:off x="304800" y="1676400"/>
            <a:ext cx="4572000" cy="2031325"/>
          </a:xfrm>
          <a:prstGeom prst="rect">
            <a:avLst/>
          </a:prstGeom>
        </p:spPr>
        <p:txBody>
          <a:bodyPr>
            <a:spAutoFit/>
          </a:bodyPr>
          <a:lstStyle/>
          <a:p>
            <a:r>
              <a:rPr lang="en-US" dirty="0"/>
              <a:t>In a similar way, we can calculate the precision and recall for the other two classes: Fish and Hen. For Fish the numbers are 66.7% and 20.0% respectively. For Hen the number for both precision and recall is 66.7%. Go ahead and verify these results. You can use the two images below to help you.</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9" name="Text Box 3"/>
          <p:cNvSpPr txBox="1">
            <a:spLocks noChangeArrowheads="1"/>
          </p:cNvSpPr>
          <p:nvPr/>
        </p:nvSpPr>
        <p:spPr bwMode="auto">
          <a:xfrm>
            <a:off x="914400" y="685800"/>
            <a:ext cx="7848600" cy="641350"/>
          </a:xfrm>
          <a:prstGeom prst="rect">
            <a:avLst/>
          </a:prstGeom>
          <a:noFill/>
          <a:ln w="9525">
            <a:noFill/>
            <a:miter lim="800000"/>
            <a:headEnd/>
            <a:tailEnd/>
          </a:ln>
          <a:effectLst/>
        </p:spPr>
        <p:txBody>
          <a:bodyPr>
            <a:spAutoFit/>
          </a:bodyPr>
          <a:lstStyle/>
          <a:p>
            <a:pPr algn="ctr">
              <a:spcBef>
                <a:spcPct val="50000"/>
              </a:spcBef>
            </a:pPr>
            <a:r>
              <a:rPr lang="en-US" altLang="en-US" sz="3600" dirty="0">
                <a:solidFill>
                  <a:schemeClr val="tx1"/>
                </a:solidFill>
              </a:rPr>
              <a:t>Learning Steps</a:t>
            </a:r>
            <a:endParaRPr lang="en-US" altLang="en-US" dirty="0">
              <a:solidFill>
                <a:schemeClr val="tx1"/>
              </a:solidFill>
              <a:latin typeface="Times New Roman" pitchFamily="18" charset="0"/>
            </a:endParaRPr>
          </a:p>
        </p:txBody>
      </p:sp>
      <p:sp>
        <p:nvSpPr>
          <p:cNvPr id="39940" name="Text Box 4"/>
          <p:cNvSpPr txBox="1">
            <a:spLocks noChangeArrowheads="1"/>
          </p:cNvSpPr>
          <p:nvPr/>
        </p:nvSpPr>
        <p:spPr bwMode="auto">
          <a:xfrm>
            <a:off x="685800" y="1828800"/>
            <a:ext cx="7848600" cy="4081117"/>
          </a:xfrm>
          <a:prstGeom prst="rect">
            <a:avLst/>
          </a:prstGeom>
          <a:noFill/>
          <a:ln w="9525">
            <a:noFill/>
            <a:miter lim="800000"/>
            <a:headEnd/>
            <a:tailEnd/>
          </a:ln>
          <a:effectLst/>
        </p:spPr>
        <p:txBody>
          <a:bodyPr wrap="square">
            <a:spAutoFit/>
          </a:bodyPr>
          <a:lstStyle/>
          <a:p>
            <a:pPr>
              <a:lnSpc>
                <a:spcPct val="80000"/>
              </a:lnSpc>
            </a:pPr>
            <a:r>
              <a:rPr lang="en-US" altLang="en-US" dirty="0">
                <a:solidFill>
                  <a:schemeClr val="tx1"/>
                </a:solidFill>
              </a:rPr>
              <a:t>- </a:t>
            </a:r>
            <a:r>
              <a:rPr lang="en-US" altLang="ko-KR" dirty="0">
                <a:solidFill>
                  <a:schemeClr val="accent5"/>
                </a:solidFill>
                <a:ea typeface="Gulim" pitchFamily="34" charset="-127"/>
              </a:rPr>
              <a:t>STEP ONE: </a:t>
            </a:r>
            <a:r>
              <a:rPr lang="en-US" altLang="ko-KR" dirty="0">
                <a:solidFill>
                  <a:schemeClr val="tx1"/>
                </a:solidFill>
                <a:ea typeface="Gulim" pitchFamily="34" charset="-127"/>
              </a:rPr>
              <a:t>initialize the weights and biases.</a:t>
            </a:r>
          </a:p>
          <a:p>
            <a:pPr>
              <a:lnSpc>
                <a:spcPct val="80000"/>
              </a:lnSpc>
            </a:pPr>
            <a:endParaRPr lang="en-US" altLang="ko-KR" dirty="0">
              <a:solidFill>
                <a:schemeClr val="tx1"/>
              </a:solidFill>
              <a:ea typeface="Gulim" pitchFamily="34" charset="-127"/>
            </a:endParaRPr>
          </a:p>
          <a:p>
            <a:pPr>
              <a:lnSpc>
                <a:spcPct val="80000"/>
              </a:lnSpc>
            </a:pPr>
            <a:r>
              <a:rPr lang="en-US" altLang="ko-KR" dirty="0">
                <a:solidFill>
                  <a:schemeClr val="tx1"/>
                </a:solidFill>
                <a:ea typeface="Gulim" pitchFamily="34" charset="-127"/>
              </a:rPr>
              <a:t>The weights in the network are initialized to random numbers from the interval [-1,1].</a:t>
            </a:r>
          </a:p>
          <a:p>
            <a:pPr>
              <a:lnSpc>
                <a:spcPct val="80000"/>
              </a:lnSpc>
            </a:pPr>
            <a:endParaRPr lang="en-US" altLang="ko-KR" dirty="0">
              <a:solidFill>
                <a:schemeClr val="tx1"/>
              </a:solidFill>
              <a:ea typeface="Gulim" pitchFamily="34" charset="-127"/>
            </a:endParaRPr>
          </a:p>
          <a:p>
            <a:pPr>
              <a:lnSpc>
                <a:spcPct val="80000"/>
              </a:lnSpc>
            </a:pPr>
            <a:r>
              <a:rPr lang="en-US" altLang="ko-KR" dirty="0">
                <a:solidFill>
                  <a:schemeClr val="tx1"/>
                </a:solidFill>
                <a:ea typeface="Gulim" pitchFamily="34" charset="-127"/>
              </a:rPr>
              <a:t> Each unit has a BIAS associated with it </a:t>
            </a:r>
          </a:p>
          <a:p>
            <a:pPr>
              <a:lnSpc>
                <a:spcPct val="80000"/>
              </a:lnSpc>
            </a:pPr>
            <a:endParaRPr lang="en-US" altLang="ko-KR" dirty="0">
              <a:solidFill>
                <a:schemeClr val="tx1"/>
              </a:solidFill>
              <a:ea typeface="Gulim" pitchFamily="34" charset="-127"/>
            </a:endParaRPr>
          </a:p>
          <a:p>
            <a:pPr>
              <a:lnSpc>
                <a:spcPct val="80000"/>
              </a:lnSpc>
            </a:pPr>
            <a:r>
              <a:rPr lang="en-US" altLang="ko-KR" dirty="0">
                <a:solidFill>
                  <a:schemeClr val="tx1"/>
                </a:solidFill>
                <a:ea typeface="Gulim" pitchFamily="34" charset="-127"/>
              </a:rPr>
              <a:t>The biases are similarly initialized to  random numbers from the interval [-1,1].</a:t>
            </a:r>
          </a:p>
          <a:p>
            <a:pPr>
              <a:lnSpc>
                <a:spcPct val="80000"/>
              </a:lnSpc>
            </a:pPr>
            <a:endParaRPr lang="en-US" altLang="ko-KR" dirty="0">
              <a:solidFill>
                <a:schemeClr val="tx1"/>
              </a:solidFill>
              <a:ea typeface="Gulim" pitchFamily="34" charset="-127"/>
            </a:endParaRPr>
          </a:p>
          <a:p>
            <a:pPr>
              <a:lnSpc>
                <a:spcPct val="80000"/>
              </a:lnSpc>
            </a:pPr>
            <a:r>
              <a:rPr lang="en-US" altLang="ko-KR" dirty="0">
                <a:solidFill>
                  <a:schemeClr val="accent5"/>
                </a:solidFill>
                <a:ea typeface="Gulim" pitchFamily="34" charset="-127"/>
              </a:rPr>
              <a:t>STEP TWO</a:t>
            </a:r>
            <a:r>
              <a:rPr lang="en-US" altLang="ko-KR" dirty="0">
                <a:solidFill>
                  <a:schemeClr val="tx1"/>
                </a:solidFill>
                <a:ea typeface="Gulim" pitchFamily="34" charset="-127"/>
              </a:rPr>
              <a:t>: feed the training sample.</a:t>
            </a:r>
            <a:endParaRPr lang="en-US" altLang="en-US" dirty="0">
              <a:solidFill>
                <a:schemeClr val="tx1"/>
              </a:solidFill>
            </a:endParaRPr>
          </a:p>
          <a:p>
            <a:pPr>
              <a:buFontTx/>
              <a:buChar char="-"/>
            </a:pPr>
            <a:r>
              <a:rPr lang="en-US" altLang="en-US" dirty="0">
                <a:solidFill>
                  <a:schemeClr val="tx1"/>
                </a:solidFill>
              </a:rPr>
              <a:t>Train until accuracy or some predefined criteria meet</a:t>
            </a:r>
          </a:p>
          <a:p>
            <a:endParaRPr lang="en-US" altLang="en-US" dirty="0">
              <a:solidFill>
                <a:schemeClr val="tx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04800" y="889844"/>
            <a:ext cx="8153400" cy="3416320"/>
          </a:xfrm>
          <a:prstGeom prst="rect">
            <a:avLst/>
          </a:prstGeom>
        </p:spPr>
        <p:txBody>
          <a:bodyPr wrap="square">
            <a:spAutoFit/>
          </a:bodyPr>
          <a:lstStyle/>
          <a:p>
            <a:pPr>
              <a:lnSpc>
                <a:spcPct val="90000"/>
              </a:lnSpc>
            </a:pPr>
            <a:r>
              <a:rPr lang="en-US" altLang="ko-KR" dirty="0">
                <a:solidFill>
                  <a:schemeClr val="accent5"/>
                </a:solidFill>
                <a:ea typeface="Gulim" pitchFamily="34" charset="-127"/>
              </a:rPr>
              <a:t>STEP THREE</a:t>
            </a:r>
            <a:r>
              <a:rPr lang="en-US" altLang="ko-KR" dirty="0">
                <a:solidFill>
                  <a:schemeClr val="tx1"/>
                </a:solidFill>
                <a:ea typeface="Gulim" pitchFamily="34" charset="-127"/>
              </a:rPr>
              <a:t>: Propagate the inputs forward; we compute  the net input  and output of each unit in the hidden and output layers.</a:t>
            </a:r>
          </a:p>
          <a:p>
            <a:pPr>
              <a:lnSpc>
                <a:spcPct val="90000"/>
              </a:lnSpc>
            </a:pPr>
            <a:endParaRPr lang="en-US" altLang="ko-KR" dirty="0">
              <a:solidFill>
                <a:schemeClr val="tx1"/>
              </a:solidFill>
              <a:ea typeface="Gulim" pitchFamily="34" charset="-127"/>
            </a:endParaRPr>
          </a:p>
          <a:p>
            <a:pPr>
              <a:lnSpc>
                <a:spcPct val="90000"/>
              </a:lnSpc>
            </a:pPr>
            <a:r>
              <a:rPr lang="en-US" altLang="ko-KR" dirty="0">
                <a:solidFill>
                  <a:schemeClr val="accent5"/>
                </a:solidFill>
                <a:ea typeface="Gulim" pitchFamily="34" charset="-127"/>
              </a:rPr>
              <a:t>STEP FOUR</a:t>
            </a:r>
            <a:r>
              <a:rPr lang="en-US" altLang="ko-KR" dirty="0">
                <a:solidFill>
                  <a:schemeClr val="tx1"/>
                </a:solidFill>
                <a:ea typeface="Gulim" pitchFamily="34" charset="-127"/>
              </a:rPr>
              <a:t>: back propagate the error.</a:t>
            </a:r>
          </a:p>
          <a:p>
            <a:pPr>
              <a:lnSpc>
                <a:spcPct val="90000"/>
              </a:lnSpc>
            </a:pPr>
            <a:endParaRPr lang="en-US" altLang="ko-KR" dirty="0">
              <a:solidFill>
                <a:schemeClr val="tx1"/>
              </a:solidFill>
              <a:ea typeface="Gulim" pitchFamily="34" charset="-127"/>
            </a:endParaRPr>
          </a:p>
          <a:p>
            <a:pPr>
              <a:lnSpc>
                <a:spcPct val="90000"/>
              </a:lnSpc>
            </a:pPr>
            <a:r>
              <a:rPr lang="en-US" altLang="ko-KR" dirty="0">
                <a:solidFill>
                  <a:schemeClr val="accent5"/>
                </a:solidFill>
                <a:ea typeface="Gulim" pitchFamily="34" charset="-127"/>
              </a:rPr>
              <a:t>STEP FIVE</a:t>
            </a:r>
            <a:r>
              <a:rPr lang="en-US" altLang="ko-KR" dirty="0">
                <a:solidFill>
                  <a:schemeClr val="tx1"/>
                </a:solidFill>
                <a:ea typeface="Gulim" pitchFamily="34" charset="-127"/>
              </a:rPr>
              <a:t>: update weights and biases to reflect  the propagated errors.</a:t>
            </a:r>
          </a:p>
          <a:p>
            <a:pPr>
              <a:lnSpc>
                <a:spcPct val="90000"/>
              </a:lnSpc>
            </a:pPr>
            <a:endParaRPr lang="en-US" altLang="ko-KR" dirty="0">
              <a:solidFill>
                <a:schemeClr val="tx1"/>
              </a:solidFill>
              <a:ea typeface="Gulim" pitchFamily="34" charset="-127"/>
            </a:endParaRPr>
          </a:p>
          <a:p>
            <a:pPr>
              <a:lnSpc>
                <a:spcPct val="90000"/>
              </a:lnSpc>
            </a:pPr>
            <a:r>
              <a:rPr lang="en-US" altLang="ko-KR" dirty="0">
                <a:solidFill>
                  <a:schemeClr val="accent5"/>
                </a:solidFill>
                <a:ea typeface="Gulim" pitchFamily="34" charset="-127"/>
              </a:rPr>
              <a:t>STEP SIX</a:t>
            </a:r>
            <a:r>
              <a:rPr lang="en-US" altLang="ko-KR" dirty="0">
                <a:solidFill>
                  <a:schemeClr val="tx1"/>
                </a:solidFill>
                <a:ea typeface="Gulim" pitchFamily="34" charset="-127"/>
              </a:rPr>
              <a:t>: terminating conditions.</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7" name="Text Box 3"/>
          <p:cNvSpPr txBox="1">
            <a:spLocks noChangeArrowheads="1"/>
          </p:cNvSpPr>
          <p:nvPr/>
        </p:nvSpPr>
        <p:spPr bwMode="auto">
          <a:xfrm>
            <a:off x="914400" y="685800"/>
            <a:ext cx="7848600" cy="641350"/>
          </a:xfrm>
          <a:prstGeom prst="rect">
            <a:avLst/>
          </a:prstGeom>
          <a:noFill/>
          <a:ln w="9525">
            <a:noFill/>
            <a:miter lim="800000"/>
            <a:headEnd/>
            <a:tailEnd/>
          </a:ln>
          <a:effectLst/>
        </p:spPr>
        <p:txBody>
          <a:bodyPr>
            <a:spAutoFit/>
          </a:bodyPr>
          <a:lstStyle/>
          <a:p>
            <a:pPr algn="ctr">
              <a:spcBef>
                <a:spcPct val="50000"/>
              </a:spcBef>
            </a:pPr>
            <a:r>
              <a:rPr lang="en-US" altLang="en-US" sz="3600" dirty="0">
                <a:solidFill>
                  <a:schemeClr val="tx1"/>
                </a:solidFill>
              </a:rPr>
              <a:t>Example </a:t>
            </a:r>
          </a:p>
        </p:txBody>
      </p:sp>
      <p:sp>
        <p:nvSpPr>
          <p:cNvPr id="77828" name="Text Box 4"/>
          <p:cNvSpPr txBox="1">
            <a:spLocks noChangeArrowheads="1"/>
          </p:cNvSpPr>
          <p:nvPr/>
        </p:nvSpPr>
        <p:spPr bwMode="auto">
          <a:xfrm>
            <a:off x="1981200" y="2057400"/>
            <a:ext cx="6721475" cy="457200"/>
          </a:xfrm>
          <a:prstGeom prst="rect">
            <a:avLst/>
          </a:prstGeom>
          <a:noFill/>
          <a:ln w="9525">
            <a:noFill/>
            <a:miter lim="800000"/>
            <a:headEnd/>
            <a:tailEnd/>
          </a:ln>
          <a:effectLst/>
        </p:spPr>
        <p:txBody>
          <a:bodyPr>
            <a:spAutoFit/>
          </a:bodyPr>
          <a:lstStyle/>
          <a:p>
            <a:endParaRPr lang="en-US" altLang="en-US">
              <a:solidFill>
                <a:schemeClr val="tx1"/>
              </a:solidFill>
            </a:endParaRPr>
          </a:p>
        </p:txBody>
      </p:sp>
      <p:pic>
        <p:nvPicPr>
          <p:cNvPr id="77833" name="Picture 9" descr="https://cdn-images-1.medium.com/freeze/max/1000/1*STcNkgx3pY6Yi5_P6xuT6Q.png?q=20"/>
          <p:cNvPicPr>
            <a:picLocks noChangeAspect="1" noChangeArrowheads="1"/>
          </p:cNvPicPr>
          <p:nvPr/>
        </p:nvPicPr>
        <p:blipFill>
          <a:blip r:embed="rId2" cstate="print"/>
          <a:srcRect/>
          <a:stretch>
            <a:fillRect/>
          </a:stretch>
        </p:blipFill>
        <p:spPr bwMode="auto">
          <a:xfrm>
            <a:off x="685800" y="1524000"/>
            <a:ext cx="7848600" cy="4850435"/>
          </a:xfrm>
          <a:prstGeom prst="rect">
            <a:avLst/>
          </a:prstGeom>
          <a:noFill/>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5410" name="Picture 2" descr="neuron"/>
          <p:cNvPicPr>
            <a:picLocks noChangeAspect="1" noChangeArrowheads="1"/>
          </p:cNvPicPr>
          <p:nvPr/>
        </p:nvPicPr>
        <p:blipFill>
          <a:blip r:embed="rId2" cstate="print"/>
          <a:srcRect/>
          <a:stretch>
            <a:fillRect/>
          </a:stretch>
        </p:blipFill>
        <p:spPr bwMode="auto">
          <a:xfrm>
            <a:off x="685800" y="1828800"/>
            <a:ext cx="7696200" cy="4329113"/>
          </a:xfrm>
          <a:prstGeom prst="rect">
            <a:avLst/>
          </a:prstGeom>
          <a:noFill/>
        </p:spPr>
      </p:pic>
      <p:sp>
        <p:nvSpPr>
          <p:cNvPr id="3" name="TextBox 2"/>
          <p:cNvSpPr txBox="1"/>
          <p:nvPr/>
        </p:nvSpPr>
        <p:spPr>
          <a:xfrm>
            <a:off x="1219200" y="762000"/>
            <a:ext cx="6400800" cy="584775"/>
          </a:xfrm>
          <a:prstGeom prst="rect">
            <a:avLst/>
          </a:prstGeom>
          <a:noFill/>
        </p:spPr>
        <p:txBody>
          <a:bodyPr wrap="square" rtlCol="0">
            <a:spAutoFit/>
          </a:bodyPr>
          <a:lstStyle/>
          <a:p>
            <a:r>
              <a:rPr lang="en-US" sz="3200" dirty="0">
                <a:solidFill>
                  <a:schemeClr val="tx1"/>
                </a:solidFill>
              </a:rPr>
              <a:t>Basic Unit Functioning</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ext Box 2"/>
          <p:cNvSpPr txBox="1">
            <a:spLocks noChangeArrowheads="1"/>
          </p:cNvSpPr>
          <p:nvPr/>
        </p:nvSpPr>
        <p:spPr bwMode="auto">
          <a:xfrm>
            <a:off x="1600200" y="6521450"/>
            <a:ext cx="6854825" cy="336550"/>
          </a:xfrm>
          <a:prstGeom prst="rect">
            <a:avLst/>
          </a:prstGeom>
          <a:noFill/>
          <a:ln w="9525">
            <a:noFill/>
            <a:miter lim="800000"/>
            <a:headEnd/>
            <a:tailEnd/>
          </a:ln>
          <a:effectLst/>
        </p:spPr>
        <p:txBody>
          <a:bodyPr wrap="none">
            <a:spAutoFit/>
          </a:bodyPr>
          <a:lstStyle/>
          <a:p>
            <a:r>
              <a:rPr lang="en-US" altLang="en-US" sz="1600">
                <a:solidFill>
                  <a:schemeClr val="tx1"/>
                </a:solidFill>
                <a:latin typeface="Times New Roman" pitchFamily="18" charset="0"/>
              </a:rPr>
              <a:t>Presented by Martin Ho, Eddy Li, Eric Wong and Kitty Wong - Copyright© 2000</a:t>
            </a:r>
            <a:endParaRPr lang="en-US" altLang="en-US">
              <a:solidFill>
                <a:schemeClr val="tx1"/>
              </a:solidFill>
              <a:latin typeface="Times New Roman" pitchFamily="18" charset="0"/>
            </a:endParaRPr>
          </a:p>
        </p:txBody>
      </p:sp>
      <p:sp>
        <p:nvSpPr>
          <p:cNvPr id="45059" name="Text Box 3"/>
          <p:cNvSpPr txBox="1">
            <a:spLocks noChangeArrowheads="1"/>
          </p:cNvSpPr>
          <p:nvPr/>
        </p:nvSpPr>
        <p:spPr bwMode="auto">
          <a:xfrm>
            <a:off x="914400" y="685800"/>
            <a:ext cx="7848600" cy="641350"/>
          </a:xfrm>
          <a:prstGeom prst="rect">
            <a:avLst/>
          </a:prstGeom>
          <a:noFill/>
          <a:ln w="9525">
            <a:noFill/>
            <a:miter lim="800000"/>
            <a:headEnd/>
            <a:tailEnd/>
          </a:ln>
          <a:effectLst/>
        </p:spPr>
        <p:txBody>
          <a:bodyPr>
            <a:spAutoFit/>
          </a:bodyPr>
          <a:lstStyle/>
          <a:p>
            <a:pPr algn="ctr">
              <a:spcBef>
                <a:spcPct val="50000"/>
              </a:spcBef>
            </a:pPr>
            <a:r>
              <a:rPr lang="en-US" altLang="en-US" sz="3600">
                <a:solidFill>
                  <a:schemeClr val="tx1"/>
                </a:solidFill>
              </a:rPr>
              <a:t>Activation Functions</a:t>
            </a:r>
            <a:endParaRPr lang="en-US" altLang="en-US">
              <a:solidFill>
                <a:schemeClr val="tx1"/>
              </a:solidFill>
              <a:latin typeface="Times New Roman" pitchFamily="18" charset="0"/>
            </a:endParaRPr>
          </a:p>
        </p:txBody>
      </p:sp>
      <p:sp>
        <p:nvSpPr>
          <p:cNvPr id="45060" name="Text Box 4"/>
          <p:cNvSpPr txBox="1">
            <a:spLocks noChangeArrowheads="1"/>
          </p:cNvSpPr>
          <p:nvPr/>
        </p:nvSpPr>
        <p:spPr bwMode="auto">
          <a:xfrm>
            <a:off x="685800" y="2057400"/>
            <a:ext cx="7772400" cy="3785652"/>
          </a:xfrm>
          <a:prstGeom prst="rect">
            <a:avLst/>
          </a:prstGeom>
          <a:noFill/>
          <a:ln w="9525">
            <a:noFill/>
            <a:miter lim="800000"/>
            <a:headEnd/>
            <a:tailEnd/>
          </a:ln>
          <a:effectLst/>
        </p:spPr>
        <p:txBody>
          <a:bodyPr>
            <a:spAutoFit/>
          </a:bodyPr>
          <a:lstStyle/>
          <a:p>
            <a:r>
              <a:rPr lang="en-US" altLang="en-US">
                <a:solidFill>
                  <a:schemeClr val="tx1"/>
                </a:solidFill>
              </a:rPr>
              <a:t>- Use different functions to obtain different models.</a:t>
            </a:r>
          </a:p>
          <a:p>
            <a:endParaRPr lang="en-US" altLang="en-US">
              <a:solidFill>
                <a:schemeClr val="tx1"/>
              </a:solidFill>
            </a:endParaRPr>
          </a:p>
          <a:p>
            <a:r>
              <a:rPr lang="en-US" altLang="en-US">
                <a:solidFill>
                  <a:schemeClr val="tx1"/>
                </a:solidFill>
              </a:rPr>
              <a:t>- 3 most common choices :</a:t>
            </a:r>
          </a:p>
          <a:p>
            <a:endParaRPr lang="en-US" altLang="en-US">
              <a:solidFill>
                <a:schemeClr val="tx1"/>
              </a:solidFill>
            </a:endParaRPr>
          </a:p>
          <a:p>
            <a:r>
              <a:rPr lang="en-US" altLang="en-US">
                <a:solidFill>
                  <a:schemeClr val="tx1"/>
                </a:solidFill>
              </a:rPr>
              <a:t>	1) Step function</a:t>
            </a:r>
          </a:p>
          <a:p>
            <a:r>
              <a:rPr lang="en-US" altLang="en-US">
                <a:solidFill>
                  <a:schemeClr val="tx1"/>
                </a:solidFill>
              </a:rPr>
              <a:t>	2) Sign function</a:t>
            </a:r>
          </a:p>
          <a:p>
            <a:r>
              <a:rPr lang="en-US" altLang="en-US">
                <a:solidFill>
                  <a:schemeClr val="tx1"/>
                </a:solidFill>
              </a:rPr>
              <a:t>	3) Sigmoid function</a:t>
            </a:r>
          </a:p>
          <a:p>
            <a:endParaRPr lang="en-US" altLang="en-US">
              <a:solidFill>
                <a:schemeClr val="tx1"/>
              </a:solidFill>
            </a:endParaRPr>
          </a:p>
          <a:p>
            <a:r>
              <a:rPr lang="en-US" altLang="en-US">
                <a:solidFill>
                  <a:schemeClr val="tx1"/>
                </a:solidFill>
              </a:rPr>
              <a:t>- An output of 1 represents firing of a neuron down the</a:t>
            </a:r>
          </a:p>
          <a:p>
            <a:r>
              <a:rPr lang="en-US" altLang="en-US">
                <a:solidFill>
                  <a:schemeClr val="tx1"/>
                </a:solidFill>
              </a:rPr>
              <a:t>  axon.</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ext Box 2"/>
          <p:cNvSpPr txBox="1">
            <a:spLocks noChangeArrowheads="1"/>
          </p:cNvSpPr>
          <p:nvPr/>
        </p:nvSpPr>
        <p:spPr bwMode="auto">
          <a:xfrm>
            <a:off x="1600200" y="6521450"/>
            <a:ext cx="6854825" cy="336550"/>
          </a:xfrm>
          <a:prstGeom prst="rect">
            <a:avLst/>
          </a:prstGeom>
          <a:noFill/>
          <a:ln w="9525">
            <a:noFill/>
            <a:miter lim="800000"/>
            <a:headEnd/>
            <a:tailEnd/>
          </a:ln>
          <a:effectLst/>
        </p:spPr>
        <p:txBody>
          <a:bodyPr wrap="none">
            <a:spAutoFit/>
          </a:bodyPr>
          <a:lstStyle/>
          <a:p>
            <a:r>
              <a:rPr lang="en-US" altLang="en-US" sz="1600">
                <a:solidFill>
                  <a:schemeClr val="tx1"/>
                </a:solidFill>
                <a:latin typeface="Times New Roman" pitchFamily="18" charset="0"/>
              </a:rPr>
              <a:t>Presented by Martin Ho, Eddy Li, Eric Wong and Kitty Wong - Copyright© 2000</a:t>
            </a:r>
            <a:endParaRPr lang="en-US" altLang="en-US">
              <a:solidFill>
                <a:schemeClr val="tx1"/>
              </a:solidFill>
              <a:latin typeface="Times New Roman" pitchFamily="18" charset="0"/>
            </a:endParaRPr>
          </a:p>
        </p:txBody>
      </p:sp>
      <p:sp>
        <p:nvSpPr>
          <p:cNvPr id="53251" name="Text Box 3"/>
          <p:cNvSpPr txBox="1">
            <a:spLocks noChangeArrowheads="1"/>
          </p:cNvSpPr>
          <p:nvPr/>
        </p:nvSpPr>
        <p:spPr bwMode="auto">
          <a:xfrm>
            <a:off x="914400" y="685800"/>
            <a:ext cx="7848600" cy="641350"/>
          </a:xfrm>
          <a:prstGeom prst="rect">
            <a:avLst/>
          </a:prstGeom>
          <a:noFill/>
          <a:ln w="9525">
            <a:noFill/>
            <a:miter lim="800000"/>
            <a:headEnd/>
            <a:tailEnd/>
          </a:ln>
          <a:effectLst/>
        </p:spPr>
        <p:txBody>
          <a:bodyPr>
            <a:spAutoFit/>
          </a:bodyPr>
          <a:lstStyle/>
          <a:p>
            <a:pPr algn="ctr">
              <a:spcBef>
                <a:spcPct val="50000"/>
              </a:spcBef>
            </a:pPr>
            <a:r>
              <a:rPr lang="en-US" altLang="en-US" sz="3600">
                <a:solidFill>
                  <a:schemeClr val="tx1"/>
                </a:solidFill>
              </a:rPr>
              <a:t>3 Activation Functions</a:t>
            </a:r>
            <a:endParaRPr lang="en-US" altLang="en-US">
              <a:solidFill>
                <a:schemeClr val="tx1"/>
              </a:solidFill>
              <a:latin typeface="Times New Roman" pitchFamily="18" charset="0"/>
            </a:endParaRPr>
          </a:p>
        </p:txBody>
      </p:sp>
      <p:pic>
        <p:nvPicPr>
          <p:cNvPr id="53254" name="Picture 6"/>
          <p:cNvPicPr>
            <a:picLocks noChangeAspect="1" noChangeArrowheads="1"/>
          </p:cNvPicPr>
          <p:nvPr/>
        </p:nvPicPr>
        <p:blipFill>
          <a:blip r:embed="rId2" cstate="print">
            <a:lum contrast="24000"/>
          </a:blip>
          <a:srcRect/>
          <a:stretch>
            <a:fillRect/>
          </a:stretch>
        </p:blipFill>
        <p:spPr bwMode="auto">
          <a:xfrm>
            <a:off x="457200" y="1752600"/>
            <a:ext cx="8305800" cy="4595813"/>
          </a:xfrm>
          <a:prstGeom prst="rect">
            <a:avLst/>
          </a:prstGeom>
          <a:noFill/>
          <a:ln w="9525">
            <a:noFill/>
            <a:miter lim="800000"/>
            <a:headEnd/>
            <a:tailEnd/>
          </a:ln>
          <a:effec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6434" name="Picture 2" descr="https://cdn-images-1.medium.com/freeze/max/1000/1*j_YYqFqHeHwT3hcFe0MbHg.png?q=20"/>
          <p:cNvPicPr>
            <a:picLocks noChangeAspect="1" noChangeArrowheads="1"/>
          </p:cNvPicPr>
          <p:nvPr/>
        </p:nvPicPr>
        <p:blipFill>
          <a:blip r:embed="rId2" cstate="print"/>
          <a:srcRect/>
          <a:stretch>
            <a:fillRect/>
          </a:stretch>
        </p:blipFill>
        <p:spPr bwMode="auto">
          <a:xfrm>
            <a:off x="2286000" y="1981200"/>
            <a:ext cx="4152900" cy="3533776"/>
          </a:xfrm>
          <a:prstGeom prst="rect">
            <a:avLst/>
          </a:prstGeom>
          <a:noFill/>
        </p:spPr>
      </p:pic>
      <p:sp>
        <p:nvSpPr>
          <p:cNvPr id="3" name="TextBox 2"/>
          <p:cNvSpPr txBox="1"/>
          <p:nvPr/>
        </p:nvSpPr>
        <p:spPr>
          <a:xfrm>
            <a:off x="990600" y="5943600"/>
            <a:ext cx="7086600" cy="830997"/>
          </a:xfrm>
          <a:prstGeom prst="rect">
            <a:avLst/>
          </a:prstGeom>
          <a:noFill/>
        </p:spPr>
        <p:txBody>
          <a:bodyPr wrap="square" rtlCol="0">
            <a:spAutoFit/>
          </a:bodyPr>
          <a:lstStyle/>
          <a:p>
            <a:r>
              <a:rPr lang="en-US" dirty="0"/>
              <a:t> </a:t>
            </a:r>
            <a:r>
              <a:rPr lang="en-US" dirty="0">
                <a:solidFill>
                  <a:schemeClr val="tx1"/>
                </a:solidFill>
              </a:rPr>
              <a:t>given inputs 0.05 and 0.10, we want the neural network to output 0.01 and 0.99.</a:t>
            </a:r>
          </a:p>
        </p:txBody>
      </p:sp>
      <p:sp>
        <p:nvSpPr>
          <p:cNvPr id="4" name="Text Box 3"/>
          <p:cNvSpPr txBox="1">
            <a:spLocks noChangeArrowheads="1"/>
          </p:cNvSpPr>
          <p:nvPr/>
        </p:nvSpPr>
        <p:spPr bwMode="auto">
          <a:xfrm>
            <a:off x="228600" y="685800"/>
            <a:ext cx="7848600" cy="641350"/>
          </a:xfrm>
          <a:prstGeom prst="rect">
            <a:avLst/>
          </a:prstGeom>
          <a:noFill/>
          <a:ln w="9525">
            <a:noFill/>
            <a:miter lim="800000"/>
            <a:headEnd/>
            <a:tailEnd/>
          </a:ln>
          <a:effectLst/>
        </p:spPr>
        <p:txBody>
          <a:bodyPr>
            <a:spAutoFit/>
          </a:bodyPr>
          <a:lstStyle/>
          <a:p>
            <a:pPr algn="ctr">
              <a:spcBef>
                <a:spcPct val="50000"/>
              </a:spcBef>
            </a:pPr>
            <a:r>
              <a:rPr lang="en-US" altLang="en-US" sz="3600" dirty="0">
                <a:solidFill>
                  <a:schemeClr val="tx1"/>
                </a:solidFill>
              </a:rPr>
              <a:t>Example Forward Pass</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7458" name="Picture 2" descr="https://cdn-images-1.medium.com/freeze/max/1000/1*c0dEOoiUoFxaG4Tv1T4vDA.png?q=20"/>
          <p:cNvPicPr>
            <a:picLocks noChangeAspect="1" noChangeArrowheads="1"/>
          </p:cNvPicPr>
          <p:nvPr/>
        </p:nvPicPr>
        <p:blipFill>
          <a:blip r:embed="rId2" cstate="print"/>
          <a:srcRect/>
          <a:stretch>
            <a:fillRect/>
          </a:stretch>
        </p:blipFill>
        <p:spPr bwMode="auto">
          <a:xfrm>
            <a:off x="228600" y="2209800"/>
            <a:ext cx="8400371" cy="4419600"/>
          </a:xfrm>
          <a:prstGeom prst="rect">
            <a:avLst/>
          </a:prstGeom>
          <a:noFill/>
        </p:spPr>
      </p:pic>
      <p:sp>
        <p:nvSpPr>
          <p:cNvPr id="3" name="TextBox 2"/>
          <p:cNvSpPr txBox="1"/>
          <p:nvPr/>
        </p:nvSpPr>
        <p:spPr>
          <a:xfrm>
            <a:off x="152400" y="0"/>
            <a:ext cx="11963400" cy="1938992"/>
          </a:xfrm>
          <a:prstGeom prst="rect">
            <a:avLst/>
          </a:prstGeom>
          <a:noFill/>
        </p:spPr>
        <p:txBody>
          <a:bodyPr wrap="square" rtlCol="0">
            <a:spAutoFit/>
          </a:bodyPr>
          <a:lstStyle/>
          <a:p>
            <a:r>
              <a:rPr lang="en-US" sz="2000" dirty="0">
                <a:solidFill>
                  <a:schemeClr val="tx1"/>
                </a:solidFill>
              </a:rPr>
              <a:t>To begin, lets see what the neural network currently predicts given the weights </a:t>
            </a:r>
          </a:p>
          <a:p>
            <a:r>
              <a:rPr lang="en-US" sz="2000" dirty="0">
                <a:solidFill>
                  <a:schemeClr val="tx1"/>
                </a:solidFill>
              </a:rPr>
              <a:t>and biases above and inputs of 0.05 and 0.10. To do this we’ll feed those inputs</a:t>
            </a:r>
          </a:p>
          <a:p>
            <a:r>
              <a:rPr lang="en-US" sz="2000" dirty="0">
                <a:solidFill>
                  <a:schemeClr val="tx1"/>
                </a:solidFill>
              </a:rPr>
              <a:t> forward though the network. We figure out the </a:t>
            </a:r>
            <a:r>
              <a:rPr lang="en-US" sz="2000" i="1" dirty="0">
                <a:solidFill>
                  <a:schemeClr val="tx1"/>
                </a:solidFill>
              </a:rPr>
              <a:t>total net input</a:t>
            </a:r>
            <a:r>
              <a:rPr lang="en-US" sz="2000" dirty="0">
                <a:solidFill>
                  <a:schemeClr val="tx1"/>
                </a:solidFill>
              </a:rPr>
              <a:t> to each hidden </a:t>
            </a:r>
          </a:p>
          <a:p>
            <a:r>
              <a:rPr lang="en-US" sz="2000" dirty="0">
                <a:solidFill>
                  <a:schemeClr val="tx1"/>
                </a:solidFill>
              </a:rPr>
              <a:t>layer neuron, </a:t>
            </a:r>
            <a:r>
              <a:rPr lang="en-US" sz="2000" i="1" dirty="0">
                <a:solidFill>
                  <a:schemeClr val="tx1"/>
                </a:solidFill>
              </a:rPr>
              <a:t>squash</a:t>
            </a:r>
            <a:r>
              <a:rPr lang="en-US" sz="2000" dirty="0">
                <a:solidFill>
                  <a:schemeClr val="tx1"/>
                </a:solidFill>
              </a:rPr>
              <a:t> the total net input using an </a:t>
            </a:r>
            <a:r>
              <a:rPr lang="en-US" sz="2000" i="1" dirty="0">
                <a:solidFill>
                  <a:schemeClr val="tx1"/>
                </a:solidFill>
              </a:rPr>
              <a:t>activation function</a:t>
            </a:r>
          </a:p>
          <a:p>
            <a:r>
              <a:rPr lang="en-US" sz="2000" dirty="0">
                <a:solidFill>
                  <a:schemeClr val="tx1"/>
                </a:solidFill>
              </a:rPr>
              <a:t>(here we use the </a:t>
            </a:r>
            <a:r>
              <a:rPr lang="en-US" sz="2000" i="1" dirty="0">
                <a:solidFill>
                  <a:schemeClr val="tx1"/>
                </a:solidFill>
              </a:rPr>
              <a:t>logistic function</a:t>
            </a:r>
            <a:r>
              <a:rPr lang="en-US" sz="2000" dirty="0">
                <a:solidFill>
                  <a:schemeClr val="tx1"/>
                </a:solidFill>
              </a:rPr>
              <a:t>), then repeat the process with the </a:t>
            </a:r>
          </a:p>
          <a:p>
            <a:r>
              <a:rPr lang="en-US" sz="2000" dirty="0">
                <a:solidFill>
                  <a:schemeClr val="tx1"/>
                </a:solidFill>
              </a:rPr>
              <a:t>output layer neurons. how we calculate the total net input for</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8482" name="Picture 2" descr="https://cdn-images-1.medium.com/freeze/max/1000/1*V67o8rV0OzifVq4qnHxfiQ.png?q=20"/>
          <p:cNvPicPr>
            <a:picLocks noChangeAspect="1" noChangeArrowheads="1"/>
          </p:cNvPicPr>
          <p:nvPr/>
        </p:nvPicPr>
        <p:blipFill>
          <a:blip r:embed="rId2" cstate="print"/>
          <a:srcRect/>
          <a:stretch>
            <a:fillRect/>
          </a:stretch>
        </p:blipFill>
        <p:spPr bwMode="auto">
          <a:xfrm>
            <a:off x="381000" y="1295400"/>
            <a:ext cx="7543800" cy="5420398"/>
          </a:xfrm>
          <a:prstGeom prst="rect">
            <a:avLst/>
          </a:prstGeom>
          <a:noFill/>
        </p:spPr>
      </p:pic>
      <p:sp>
        <p:nvSpPr>
          <p:cNvPr id="3" name="TextBox 2"/>
          <p:cNvSpPr txBox="1"/>
          <p:nvPr/>
        </p:nvSpPr>
        <p:spPr>
          <a:xfrm>
            <a:off x="381000" y="457200"/>
            <a:ext cx="8305800" cy="1323439"/>
          </a:xfrm>
          <a:prstGeom prst="rect">
            <a:avLst/>
          </a:prstGeom>
          <a:noFill/>
        </p:spPr>
        <p:txBody>
          <a:bodyPr wrap="square" rtlCol="0">
            <a:spAutoFit/>
          </a:bodyPr>
          <a:lstStyle/>
          <a:p>
            <a:r>
              <a:rPr lang="en-US" sz="1600" b="1" dirty="0">
                <a:solidFill>
                  <a:schemeClr val="tx1"/>
                </a:solidFill>
              </a:rPr>
              <a:t>We repeat this process for the output layer neurons, using the output from the hidden layer neurons as inputs.</a:t>
            </a:r>
          </a:p>
          <a:p>
            <a:r>
              <a:rPr lang="en-US" dirty="0"/>
              <a:t/>
            </a:r>
            <a:br>
              <a:rPr lang="en-US" dirty="0"/>
            </a:br>
            <a:endParaRPr 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9" name="Text Box 11"/>
          <p:cNvSpPr txBox="1">
            <a:spLocks noChangeArrowheads="1"/>
          </p:cNvSpPr>
          <p:nvPr/>
        </p:nvSpPr>
        <p:spPr bwMode="auto">
          <a:xfrm>
            <a:off x="228600" y="533400"/>
            <a:ext cx="8763000" cy="641350"/>
          </a:xfrm>
          <a:prstGeom prst="rect">
            <a:avLst/>
          </a:prstGeom>
          <a:noFill/>
          <a:ln w="9525">
            <a:noFill/>
            <a:miter lim="800000"/>
            <a:headEnd/>
            <a:tailEnd/>
          </a:ln>
          <a:effectLst/>
        </p:spPr>
        <p:txBody>
          <a:bodyPr>
            <a:spAutoFit/>
          </a:bodyPr>
          <a:lstStyle/>
          <a:p>
            <a:pPr>
              <a:spcBef>
                <a:spcPct val="50000"/>
              </a:spcBef>
            </a:pPr>
            <a:r>
              <a:rPr lang="en-US" altLang="en-US" sz="3600" dirty="0">
                <a:solidFill>
                  <a:schemeClr val="tx1"/>
                </a:solidFill>
              </a:rPr>
              <a:t>Outline</a:t>
            </a:r>
            <a:endParaRPr lang="en-US" altLang="en-US" sz="3200" dirty="0">
              <a:solidFill>
                <a:schemeClr val="tx1"/>
              </a:solidFill>
              <a:latin typeface="Times New Roman" pitchFamily="18" charset="0"/>
            </a:endParaRPr>
          </a:p>
        </p:txBody>
      </p:sp>
      <p:sp>
        <p:nvSpPr>
          <p:cNvPr id="2061" name="Text Box 13"/>
          <p:cNvSpPr txBox="1">
            <a:spLocks noChangeArrowheads="1"/>
          </p:cNvSpPr>
          <p:nvPr/>
        </p:nvSpPr>
        <p:spPr bwMode="auto">
          <a:xfrm>
            <a:off x="685800" y="1410355"/>
            <a:ext cx="7543800" cy="3231654"/>
          </a:xfrm>
          <a:prstGeom prst="rect">
            <a:avLst/>
          </a:prstGeom>
          <a:noFill/>
          <a:ln w="9525">
            <a:noFill/>
            <a:miter lim="800000"/>
            <a:headEnd/>
            <a:tailEnd/>
          </a:ln>
          <a:effectLst/>
        </p:spPr>
        <p:txBody>
          <a:bodyPr>
            <a:spAutoFit/>
          </a:bodyPr>
          <a:lstStyle/>
          <a:p>
            <a:pPr>
              <a:spcBef>
                <a:spcPct val="50000"/>
              </a:spcBef>
              <a:buFont typeface="Wingdings" pitchFamily="2" charset="2"/>
              <a:buChar char="q"/>
            </a:pPr>
            <a:r>
              <a:rPr lang="en-US" altLang="en-US" dirty="0">
                <a:solidFill>
                  <a:schemeClr val="tx1"/>
                </a:solidFill>
              </a:rPr>
              <a:t>Introduction to Neural Networks</a:t>
            </a:r>
          </a:p>
          <a:p>
            <a:pPr>
              <a:spcBef>
                <a:spcPct val="50000"/>
              </a:spcBef>
              <a:buFont typeface="Wingdings" pitchFamily="2" charset="2"/>
              <a:buChar char="q"/>
            </a:pPr>
            <a:r>
              <a:rPr lang="en-US" altLang="en-US" dirty="0">
                <a:solidFill>
                  <a:schemeClr val="tx1"/>
                </a:solidFill>
              </a:rPr>
              <a:t>What is Neural Networks?</a:t>
            </a:r>
          </a:p>
          <a:p>
            <a:pPr>
              <a:spcBef>
                <a:spcPct val="50000"/>
              </a:spcBef>
              <a:buFont typeface="Wingdings" pitchFamily="2" charset="2"/>
              <a:buChar char="q"/>
            </a:pPr>
            <a:r>
              <a:rPr lang="en-US" altLang="en-US" dirty="0">
                <a:solidFill>
                  <a:schemeClr val="tx1"/>
                </a:solidFill>
              </a:rPr>
              <a:t>Feed Forward Networks</a:t>
            </a:r>
          </a:p>
          <a:p>
            <a:pPr>
              <a:spcBef>
                <a:spcPct val="50000"/>
              </a:spcBef>
              <a:buFont typeface="Wingdings" pitchFamily="2" charset="2"/>
              <a:buChar char="q"/>
            </a:pPr>
            <a:r>
              <a:rPr lang="en-US" altLang="en-US" dirty="0">
                <a:solidFill>
                  <a:schemeClr val="tx1"/>
                </a:solidFill>
              </a:rPr>
              <a:t>Learning through Back-propagation</a:t>
            </a:r>
          </a:p>
          <a:p>
            <a:pPr>
              <a:spcBef>
                <a:spcPct val="50000"/>
              </a:spcBef>
              <a:buFont typeface="Wingdings" pitchFamily="2" charset="2"/>
              <a:buChar char="q"/>
            </a:pPr>
            <a:r>
              <a:rPr lang="en-US" altLang="en-US" dirty="0">
                <a:solidFill>
                  <a:schemeClr val="tx1"/>
                </a:solidFill>
              </a:rPr>
              <a:t>Applications of Neural Networks</a:t>
            </a:r>
          </a:p>
          <a:p>
            <a:pPr>
              <a:spcBef>
                <a:spcPct val="50000"/>
              </a:spcBef>
            </a:pPr>
            <a:r>
              <a:rPr lang="en-US" altLang="en-US" dirty="0">
                <a:solidFill>
                  <a:schemeClr val="tx1"/>
                </a:solidFill>
              </a:rPr>
              <a:t>Hand Written Character Recognition </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9506" name="Picture 2" descr="https://cdn-images-1.medium.com/freeze/max/1000/1*1tGUv7F_XCiuktX0IQxvhA.png?q=20"/>
          <p:cNvPicPr>
            <a:picLocks noChangeAspect="1" noChangeArrowheads="1"/>
          </p:cNvPicPr>
          <p:nvPr/>
        </p:nvPicPr>
        <p:blipFill>
          <a:blip r:embed="rId2" cstate="print"/>
          <a:srcRect/>
          <a:stretch>
            <a:fillRect/>
          </a:stretch>
        </p:blipFill>
        <p:spPr bwMode="auto">
          <a:xfrm>
            <a:off x="381000" y="1676399"/>
            <a:ext cx="7620000" cy="4326097"/>
          </a:xfrm>
          <a:prstGeom prst="rect">
            <a:avLst/>
          </a:prstGeom>
          <a:noFill/>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Text Box 2"/>
          <p:cNvSpPr txBox="1">
            <a:spLocks noChangeArrowheads="1"/>
          </p:cNvSpPr>
          <p:nvPr/>
        </p:nvSpPr>
        <p:spPr bwMode="auto">
          <a:xfrm>
            <a:off x="1600200" y="6521450"/>
            <a:ext cx="6854825" cy="336550"/>
          </a:xfrm>
          <a:prstGeom prst="rect">
            <a:avLst/>
          </a:prstGeom>
          <a:noFill/>
          <a:ln w="9525">
            <a:noFill/>
            <a:miter lim="800000"/>
            <a:headEnd/>
            <a:tailEnd/>
          </a:ln>
          <a:effectLst/>
        </p:spPr>
        <p:txBody>
          <a:bodyPr wrap="none">
            <a:spAutoFit/>
          </a:bodyPr>
          <a:lstStyle/>
          <a:p>
            <a:r>
              <a:rPr lang="en-US" altLang="en-US" sz="1600">
                <a:solidFill>
                  <a:schemeClr val="tx1"/>
                </a:solidFill>
                <a:latin typeface="Times New Roman" pitchFamily="18" charset="0"/>
              </a:rPr>
              <a:t>Presented by Martin Ho, Eddy Li, Eric Wong and Kitty Wong - Copyright© 2000</a:t>
            </a:r>
            <a:endParaRPr lang="en-US" altLang="en-US">
              <a:solidFill>
                <a:schemeClr val="tx1"/>
              </a:solidFill>
              <a:latin typeface="Times New Roman" pitchFamily="18" charset="0"/>
            </a:endParaRPr>
          </a:p>
        </p:txBody>
      </p:sp>
      <p:sp>
        <p:nvSpPr>
          <p:cNvPr id="68611" name="Text Box 3"/>
          <p:cNvSpPr txBox="1">
            <a:spLocks noChangeArrowheads="1"/>
          </p:cNvSpPr>
          <p:nvPr/>
        </p:nvSpPr>
        <p:spPr bwMode="auto">
          <a:xfrm>
            <a:off x="0" y="685800"/>
            <a:ext cx="9144000" cy="641350"/>
          </a:xfrm>
          <a:prstGeom prst="rect">
            <a:avLst/>
          </a:prstGeom>
          <a:noFill/>
          <a:ln w="9525">
            <a:noFill/>
            <a:miter lim="800000"/>
            <a:headEnd/>
            <a:tailEnd/>
          </a:ln>
          <a:effectLst/>
        </p:spPr>
        <p:txBody>
          <a:bodyPr>
            <a:spAutoFit/>
          </a:bodyPr>
          <a:lstStyle/>
          <a:p>
            <a:pPr algn="ctr">
              <a:spcBef>
                <a:spcPct val="50000"/>
              </a:spcBef>
            </a:pPr>
            <a:endParaRPr lang="en-US" altLang="en-US" sz="3600">
              <a:solidFill>
                <a:schemeClr val="tx1"/>
              </a:solidFill>
            </a:endParaRPr>
          </a:p>
        </p:txBody>
      </p:sp>
      <p:sp>
        <p:nvSpPr>
          <p:cNvPr id="68615" name="Rectangle 7"/>
          <p:cNvSpPr>
            <a:spLocks noChangeArrowheads="1"/>
          </p:cNvSpPr>
          <p:nvPr/>
        </p:nvSpPr>
        <p:spPr bwMode="auto">
          <a:xfrm>
            <a:off x="1143000" y="609600"/>
            <a:ext cx="6858000" cy="641350"/>
          </a:xfrm>
          <a:prstGeom prst="rect">
            <a:avLst/>
          </a:prstGeom>
          <a:noFill/>
          <a:ln w="9525">
            <a:noFill/>
            <a:miter lim="800000"/>
            <a:headEnd/>
            <a:tailEnd/>
          </a:ln>
          <a:effectLst/>
        </p:spPr>
        <p:txBody>
          <a:bodyPr>
            <a:spAutoFit/>
          </a:bodyPr>
          <a:lstStyle/>
          <a:p>
            <a:pPr algn="ctr"/>
            <a:r>
              <a:rPr lang="en-US" altLang="en-US" sz="3600">
                <a:solidFill>
                  <a:schemeClr val="tx1"/>
                </a:solidFill>
              </a:rPr>
              <a:t>Introduction to Backpropagation</a:t>
            </a:r>
          </a:p>
        </p:txBody>
      </p:sp>
      <p:sp>
        <p:nvSpPr>
          <p:cNvPr id="68616" name="Text Box 8"/>
          <p:cNvSpPr txBox="1">
            <a:spLocks noChangeArrowheads="1"/>
          </p:cNvSpPr>
          <p:nvPr/>
        </p:nvSpPr>
        <p:spPr bwMode="auto">
          <a:xfrm>
            <a:off x="685800" y="2209800"/>
            <a:ext cx="8077200" cy="3416320"/>
          </a:xfrm>
          <a:prstGeom prst="rect">
            <a:avLst/>
          </a:prstGeom>
          <a:noFill/>
          <a:ln w="9525">
            <a:noFill/>
            <a:miter lim="800000"/>
            <a:headEnd/>
            <a:tailEnd/>
          </a:ln>
          <a:effectLst/>
        </p:spPr>
        <p:txBody>
          <a:bodyPr>
            <a:spAutoFit/>
          </a:bodyPr>
          <a:lstStyle/>
          <a:p>
            <a:r>
              <a:rPr lang="en-US" altLang="en-US" dirty="0">
                <a:solidFill>
                  <a:schemeClr val="tx1"/>
                </a:solidFill>
              </a:rPr>
              <a:t>- In 1969 a method for learning in multi-layer network,</a:t>
            </a:r>
          </a:p>
          <a:p>
            <a:r>
              <a:rPr lang="en-US" altLang="en-US" dirty="0">
                <a:solidFill>
                  <a:schemeClr val="tx1"/>
                </a:solidFill>
              </a:rPr>
              <a:t>  </a:t>
            </a:r>
            <a:r>
              <a:rPr lang="en-US" altLang="en-US" dirty="0" err="1">
                <a:solidFill>
                  <a:schemeClr val="tx1"/>
                </a:solidFill>
              </a:rPr>
              <a:t>Backpropagation</a:t>
            </a:r>
            <a:r>
              <a:rPr lang="en-US" altLang="en-US" dirty="0">
                <a:solidFill>
                  <a:schemeClr val="tx1"/>
                </a:solidFill>
              </a:rPr>
              <a:t>, was invented by Bryson and Ho.</a:t>
            </a:r>
          </a:p>
          <a:p>
            <a:endParaRPr lang="en-US" altLang="en-US" dirty="0">
              <a:solidFill>
                <a:schemeClr val="tx1"/>
              </a:solidFill>
            </a:endParaRPr>
          </a:p>
          <a:p>
            <a:endParaRPr lang="en-US" altLang="en-US" dirty="0">
              <a:solidFill>
                <a:schemeClr val="tx1"/>
              </a:solidFill>
            </a:endParaRPr>
          </a:p>
          <a:p>
            <a:r>
              <a:rPr lang="en-US" altLang="en-US" dirty="0">
                <a:solidFill>
                  <a:schemeClr val="tx1"/>
                </a:solidFill>
              </a:rPr>
              <a:t>- The </a:t>
            </a:r>
            <a:r>
              <a:rPr lang="en-US" altLang="en-US" dirty="0" err="1">
                <a:solidFill>
                  <a:schemeClr val="tx1"/>
                </a:solidFill>
              </a:rPr>
              <a:t>Backpropagation</a:t>
            </a:r>
            <a:r>
              <a:rPr lang="en-US" altLang="en-US" dirty="0">
                <a:solidFill>
                  <a:schemeClr val="tx1"/>
                </a:solidFill>
              </a:rPr>
              <a:t> algorithm is a sensible approach</a:t>
            </a:r>
          </a:p>
          <a:p>
            <a:r>
              <a:rPr lang="en-US" altLang="en-US" dirty="0">
                <a:solidFill>
                  <a:schemeClr val="tx1"/>
                </a:solidFill>
              </a:rPr>
              <a:t>  for dividing the contribution of each weight.</a:t>
            </a:r>
          </a:p>
          <a:p>
            <a:endParaRPr lang="en-US" altLang="en-US" dirty="0">
              <a:solidFill>
                <a:schemeClr val="tx1"/>
              </a:solidFill>
            </a:endParaRPr>
          </a:p>
          <a:p>
            <a:endParaRPr lang="en-US" altLang="en-US" dirty="0">
              <a:solidFill>
                <a:schemeClr val="tx1"/>
              </a:solidFill>
            </a:endParaRPr>
          </a:p>
          <a:p>
            <a:r>
              <a:rPr lang="en-US" altLang="en-US" dirty="0">
                <a:solidFill>
                  <a:schemeClr val="tx1"/>
                </a:solidFill>
              </a:rPr>
              <a:t>- Works basically the same as perceptrons</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5" name="Text Box 3"/>
          <p:cNvSpPr txBox="1">
            <a:spLocks noChangeArrowheads="1"/>
          </p:cNvSpPr>
          <p:nvPr/>
        </p:nvSpPr>
        <p:spPr bwMode="auto">
          <a:xfrm>
            <a:off x="533400" y="0"/>
            <a:ext cx="7848600" cy="1107996"/>
          </a:xfrm>
          <a:prstGeom prst="rect">
            <a:avLst/>
          </a:prstGeom>
          <a:noFill/>
          <a:ln w="9525">
            <a:noFill/>
            <a:miter lim="800000"/>
            <a:headEnd/>
            <a:tailEnd/>
          </a:ln>
          <a:effectLst/>
        </p:spPr>
        <p:txBody>
          <a:bodyPr>
            <a:spAutoFit/>
          </a:bodyPr>
          <a:lstStyle/>
          <a:p>
            <a:pPr algn="ctr">
              <a:spcBef>
                <a:spcPct val="50000"/>
              </a:spcBef>
            </a:pPr>
            <a:r>
              <a:rPr lang="en-US" sz="3600" b="1" dirty="0">
                <a:solidFill>
                  <a:schemeClr val="tx1"/>
                </a:solidFill>
              </a:rPr>
              <a:t>THE BACKWARD PASS </a:t>
            </a:r>
          </a:p>
          <a:p>
            <a:pPr algn="ctr">
              <a:spcBef>
                <a:spcPct val="50000"/>
              </a:spcBef>
            </a:pPr>
            <a:r>
              <a:rPr lang="en-US" altLang="en-US" sz="2000" dirty="0">
                <a:solidFill>
                  <a:schemeClr val="tx1"/>
                </a:solidFill>
              </a:rPr>
              <a:t>(Learning </a:t>
            </a:r>
            <a:r>
              <a:rPr lang="en-US" altLang="en-US" sz="2000" dirty="0" err="1">
                <a:solidFill>
                  <a:schemeClr val="tx1"/>
                </a:solidFill>
              </a:rPr>
              <a:t>throughBack</a:t>
            </a:r>
            <a:r>
              <a:rPr lang="en-US" altLang="en-US" sz="2000" dirty="0">
                <a:solidFill>
                  <a:schemeClr val="tx1"/>
                </a:solidFill>
              </a:rPr>
              <a:t>-propagation)</a:t>
            </a:r>
          </a:p>
        </p:txBody>
      </p:sp>
      <p:sp>
        <p:nvSpPr>
          <p:cNvPr id="69640" name="Text Box 8"/>
          <p:cNvSpPr txBox="1">
            <a:spLocks noChangeArrowheads="1"/>
          </p:cNvSpPr>
          <p:nvPr/>
        </p:nvSpPr>
        <p:spPr bwMode="auto">
          <a:xfrm>
            <a:off x="304800" y="744141"/>
            <a:ext cx="8077200" cy="1846659"/>
          </a:xfrm>
          <a:prstGeom prst="rect">
            <a:avLst/>
          </a:prstGeom>
          <a:noFill/>
          <a:ln w="9525">
            <a:noFill/>
            <a:miter lim="800000"/>
            <a:headEnd/>
            <a:tailEnd/>
          </a:ln>
          <a:effectLst/>
        </p:spPr>
        <p:txBody>
          <a:bodyPr wrap="square">
            <a:spAutoFit/>
          </a:bodyPr>
          <a:lstStyle/>
          <a:p>
            <a:endParaRPr lang="en-US" dirty="0"/>
          </a:p>
          <a:p>
            <a:r>
              <a:rPr lang="en-US" sz="1800" dirty="0">
                <a:solidFill>
                  <a:schemeClr val="tx1"/>
                </a:solidFill>
              </a:rPr>
              <a:t>Our goal with back propagation is to update each of the weights in the network so that they cause the actual output to be closer the target output, thereby minimizing the error for each output neuron and the network as a whole.</a:t>
            </a:r>
          </a:p>
          <a:p>
            <a:endParaRPr lang="en-US" altLang="en-US" sz="1800" dirty="0">
              <a:solidFill>
                <a:schemeClr val="tx1"/>
              </a:solidFill>
            </a:endParaRPr>
          </a:p>
        </p:txBody>
      </p:sp>
      <p:pic>
        <p:nvPicPr>
          <p:cNvPr id="70669" name="Picture 13" descr="https://cdn-images-1.medium.com/max/1000/1*mwokwFPsWeSx1EhNy8l3kA.png"/>
          <p:cNvPicPr>
            <a:picLocks noChangeAspect="1" noChangeArrowheads="1"/>
          </p:cNvPicPr>
          <p:nvPr/>
        </p:nvPicPr>
        <p:blipFill>
          <a:blip r:embed="rId2" cstate="print"/>
          <a:srcRect/>
          <a:stretch>
            <a:fillRect/>
          </a:stretch>
        </p:blipFill>
        <p:spPr bwMode="auto">
          <a:xfrm>
            <a:off x="381000" y="2438400"/>
            <a:ext cx="7239000" cy="533400"/>
          </a:xfrm>
          <a:prstGeom prst="rect">
            <a:avLst/>
          </a:prstGeom>
          <a:noFill/>
        </p:spPr>
      </p:pic>
      <p:pic>
        <p:nvPicPr>
          <p:cNvPr id="70677" name="Picture 21" descr="https://cdn-images-1.medium.com/freeze/max/1000/1*vujFbaNmcgJAQlEBDqM-tw.png?q=20"/>
          <p:cNvPicPr>
            <a:picLocks noChangeAspect="1" noChangeArrowheads="1"/>
          </p:cNvPicPr>
          <p:nvPr/>
        </p:nvPicPr>
        <p:blipFill>
          <a:blip r:embed="rId3" cstate="print"/>
          <a:srcRect/>
          <a:stretch>
            <a:fillRect/>
          </a:stretch>
        </p:blipFill>
        <p:spPr bwMode="auto">
          <a:xfrm>
            <a:off x="380999" y="2971800"/>
            <a:ext cx="7239001" cy="3886200"/>
          </a:xfrm>
          <a:prstGeom prst="rect">
            <a:avLst/>
          </a:prstGeom>
          <a:noFill/>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803" name="Rectangle 11"/>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rgbClr val="555555"/>
                </a:solidFill>
                <a:effectLst/>
                <a:latin typeface="Roboto"/>
              </a:rPr>
              <a:t>We need to figure out each piece in this </a:t>
            </a:r>
            <a:r>
              <a:rPr kumimoji="0" lang="en-US" sz="1200" b="0" i="0" u="none" strike="noStrike" cap="none" normalizeH="0" baseline="0" dirty="0" err="1">
                <a:ln>
                  <a:noFill/>
                </a:ln>
                <a:solidFill>
                  <a:srgbClr val="555555"/>
                </a:solidFill>
                <a:effectLst/>
                <a:latin typeface="Roboto"/>
              </a:rPr>
              <a:t>equation.First</a:t>
            </a:r>
            <a:r>
              <a:rPr kumimoji="0" lang="en-US" sz="1200" b="0" i="0" u="none" strike="noStrike" cap="none" normalizeH="0" baseline="0" dirty="0">
                <a:ln>
                  <a:noFill/>
                </a:ln>
                <a:solidFill>
                  <a:srgbClr val="555555"/>
                </a:solidFill>
                <a:effectLst/>
                <a:latin typeface="Roboto"/>
              </a:rPr>
              <a:t>, how much does the total error change with respect to the output?</a:t>
            </a:r>
            <a:endParaRPr kumimoji="0" lang="en-US" sz="800" b="0" i="0" u="none" strike="noStrike" cap="none" normalizeH="0" baseline="0" dirty="0">
              <a:ln>
                <a:noFill/>
              </a:ln>
              <a:solidFill>
                <a:schemeClr val="bg1"/>
              </a:solidFill>
              <a:effectLst/>
              <a:latin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inherit"/>
              </a:rPr>
              <a:t>  </a:t>
            </a:r>
            <a:endParaRPr kumimoji="0" lang="en-US" sz="37200" b="0" i="0" u="none" strike="noStrike" cap="none" normalizeH="0" baseline="0" dirty="0">
              <a:ln>
                <a:noFill/>
              </a:ln>
              <a:solidFill>
                <a:schemeClr val="tx1"/>
              </a:solidFill>
              <a:effectLst/>
              <a:latin typeface="inherit"/>
            </a:endParaRPr>
          </a:p>
        </p:txBody>
      </p:sp>
      <p:pic>
        <p:nvPicPr>
          <p:cNvPr id="161804" name="Picture 12" descr="https://cdn-images-1.medium.com/freeze/max/1000/1*jWmBitvyPyosz25auhOp8A.png?q=20"/>
          <p:cNvPicPr>
            <a:picLocks noChangeAspect="1" noChangeArrowheads="1"/>
          </p:cNvPicPr>
          <p:nvPr/>
        </p:nvPicPr>
        <p:blipFill>
          <a:blip r:embed="rId2" cstate="print"/>
          <a:srcRect/>
          <a:stretch>
            <a:fillRect/>
          </a:stretch>
        </p:blipFill>
        <p:spPr bwMode="auto">
          <a:xfrm>
            <a:off x="42864" y="304799"/>
            <a:ext cx="7729536" cy="6553201"/>
          </a:xfrm>
          <a:prstGeom prst="rect">
            <a:avLst/>
          </a:prstGeom>
          <a:noFill/>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69" name="Rectangle 1"/>
          <p:cNvSpPr>
            <a:spLocks noChangeArrowheads="1"/>
          </p:cNvSpPr>
          <p:nvPr/>
        </p:nvSpPr>
        <p:spPr bwMode="auto">
          <a:xfrm>
            <a:off x="0" y="4082407"/>
            <a:ext cx="6981527" cy="1361911"/>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050" b="0" i="0" u="none" strike="noStrike" cap="none" normalizeH="0" baseline="0" dirty="0">
                <a:ln>
                  <a:noFill/>
                </a:ln>
                <a:solidFill>
                  <a:schemeClr val="tx1"/>
                </a:solidFill>
                <a:effectLst/>
                <a:latin typeface="inherit"/>
              </a:rPr>
              <a:t>  </a:t>
            </a:r>
            <a:endParaRPr kumimoji="0" lang="en-US" sz="600" b="0" i="0" u="none" strike="noStrike" cap="none" normalizeH="0" baseline="0" dirty="0">
              <a:ln>
                <a:noFill/>
              </a:ln>
              <a:solidFill>
                <a:schemeClr val="tx1"/>
              </a:solidFill>
              <a:effectLst/>
              <a:latin typeface="Arial" pitchFamily="34" charset="0"/>
            </a:endParaRPr>
          </a:p>
          <a:p>
            <a:pPr marL="0" marR="0" indent="0" defTabSz="914400" latinLnBrk="0">
              <a:lnSpc>
                <a:spcPct val="100000"/>
              </a:lnSpc>
              <a:buClrTx/>
              <a:buSzTx/>
              <a:buFontTx/>
              <a:buNone/>
              <a:tabLst/>
            </a:pPr>
            <a:r>
              <a:rPr lang="en-US" sz="1800" dirty="0">
                <a:solidFill>
                  <a:srgbClr val="555555"/>
                </a:solidFill>
                <a:latin typeface="Roboto"/>
              </a:rPr>
              <a:t>To decrease the error, we then subtract this value from the current </a:t>
            </a:r>
          </a:p>
          <a:p>
            <a:pPr marL="0" marR="0" indent="0" defTabSz="914400" latinLnBrk="0">
              <a:lnSpc>
                <a:spcPct val="100000"/>
              </a:lnSpc>
              <a:buClrTx/>
              <a:buSzTx/>
              <a:buFontTx/>
              <a:buNone/>
              <a:tabLst/>
            </a:pPr>
            <a:r>
              <a:rPr lang="en-US" sz="1800" dirty="0">
                <a:solidFill>
                  <a:srgbClr val="555555"/>
                </a:solidFill>
                <a:latin typeface="Roboto"/>
              </a:rPr>
              <a:t>weight (optionally multiplied by some learning rate, eta, </a:t>
            </a:r>
          </a:p>
          <a:p>
            <a:pPr marL="0" marR="0" indent="0" defTabSz="914400" latinLnBrk="0">
              <a:lnSpc>
                <a:spcPct val="100000"/>
              </a:lnSpc>
              <a:buClrTx/>
              <a:buSzTx/>
              <a:buFontTx/>
              <a:buNone/>
              <a:tabLst/>
            </a:pPr>
            <a:r>
              <a:rPr lang="en-US" sz="1800" dirty="0">
                <a:solidFill>
                  <a:srgbClr val="555555"/>
                </a:solidFill>
                <a:latin typeface="Roboto"/>
              </a:rPr>
              <a:t>which we’ll set to 0.5):</a:t>
            </a:r>
          </a:p>
          <a:p>
            <a:pPr marL="0" marR="0" indent="0" defTabSz="914400" latinLnBrk="0">
              <a:lnSpc>
                <a:spcPct val="100000"/>
              </a:lnSpc>
              <a:buClrTx/>
              <a:buSzTx/>
              <a:buFontTx/>
              <a:buNone/>
              <a:tabLst/>
            </a:pPr>
            <a:r>
              <a:rPr lang="en-US" sz="1800" dirty="0">
                <a:solidFill>
                  <a:srgbClr val="555555"/>
                </a:solidFill>
                <a:latin typeface="Roboto"/>
              </a:rPr>
              <a:t>  </a:t>
            </a:r>
          </a:p>
        </p:txBody>
      </p:sp>
      <p:pic>
        <p:nvPicPr>
          <p:cNvPr id="160770" name="Picture 2" descr="https://cdn-images-1.medium.com/freeze/max/1000/1*CmoxqHFMOtpLdPJFtJi2ug.png?q=20"/>
          <p:cNvPicPr>
            <a:picLocks noChangeAspect="1" noChangeArrowheads="1"/>
          </p:cNvPicPr>
          <p:nvPr/>
        </p:nvPicPr>
        <p:blipFill>
          <a:blip r:embed="rId2" cstate="print"/>
          <a:srcRect/>
          <a:stretch>
            <a:fillRect/>
          </a:stretch>
        </p:blipFill>
        <p:spPr bwMode="auto">
          <a:xfrm>
            <a:off x="304800" y="1104899"/>
            <a:ext cx="6287629" cy="3009901"/>
          </a:xfrm>
          <a:prstGeom prst="rect">
            <a:avLst/>
          </a:prstGeom>
          <a:noFill/>
        </p:spPr>
      </p:pic>
      <p:pic>
        <p:nvPicPr>
          <p:cNvPr id="160771" name="Picture 3" descr="https://cdn-images-1.medium.com/max/1000/1*EOcmcvgQnV7wbaydRcqj-Q.png"/>
          <p:cNvPicPr>
            <a:picLocks noChangeAspect="1" noChangeArrowheads="1"/>
          </p:cNvPicPr>
          <p:nvPr/>
        </p:nvPicPr>
        <p:blipFill>
          <a:blip r:embed="rId3" cstate="print"/>
          <a:srcRect/>
          <a:stretch>
            <a:fillRect/>
          </a:stretch>
        </p:blipFill>
        <p:spPr bwMode="auto">
          <a:xfrm>
            <a:off x="381000" y="5486400"/>
            <a:ext cx="6595353" cy="685800"/>
          </a:xfrm>
          <a:prstGeom prst="rect">
            <a:avLst/>
          </a:prstGeom>
          <a:noFill/>
        </p:spPr>
      </p:pic>
      <p:sp>
        <p:nvSpPr>
          <p:cNvPr id="5" name="Rectangle 4"/>
          <p:cNvSpPr/>
          <p:nvPr/>
        </p:nvSpPr>
        <p:spPr>
          <a:xfrm>
            <a:off x="228600" y="152400"/>
            <a:ext cx="8610600" cy="646331"/>
          </a:xfrm>
          <a:prstGeom prst="rect">
            <a:avLst/>
          </a:prstGeom>
        </p:spPr>
        <p:txBody>
          <a:bodyPr wrap="square">
            <a:spAutoFit/>
          </a:bodyPr>
          <a:lstStyle/>
          <a:p>
            <a:pPr lvl="0"/>
            <a:r>
              <a:rPr kumimoji="0" lang="en-US" sz="1800" b="0" i="0" u="none" strike="noStrike" cap="none" normalizeH="0" baseline="0" dirty="0">
                <a:ln>
                  <a:noFill/>
                </a:ln>
                <a:solidFill>
                  <a:srgbClr val="555555"/>
                </a:solidFill>
                <a:effectLst/>
                <a:latin typeface="Roboto"/>
              </a:rPr>
              <a:t>Likewise we will Find all the weights :</a:t>
            </a:r>
            <a:endParaRPr lang="en-US" sz="1050" dirty="0"/>
          </a:p>
          <a:p>
            <a:pPr lvl="0"/>
            <a:r>
              <a:rPr kumimoji="0" lang="en-US" sz="1800" b="0" i="0" u="none" strike="noStrike" cap="none" normalizeH="0" baseline="0" dirty="0">
                <a:ln>
                  <a:noFill/>
                </a:ln>
                <a:solidFill>
                  <a:srgbClr val="555555"/>
                </a:solidFill>
                <a:effectLst/>
                <a:latin typeface="Roboto"/>
              </a:rPr>
              <a:t>Lets do it</a:t>
            </a:r>
            <a:endParaRPr lang="en-US" sz="1050"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9746" name="Picture 2" descr="https://cdn-images-1.medium.com/freeze/max/1000/1*F8EG4bxXraTe5AT1oslV_g.png?q=20"/>
          <p:cNvPicPr>
            <a:picLocks noChangeAspect="1" noChangeArrowheads="1"/>
          </p:cNvPicPr>
          <p:nvPr/>
        </p:nvPicPr>
        <p:blipFill>
          <a:blip r:embed="rId2" cstate="print"/>
          <a:srcRect/>
          <a:stretch>
            <a:fillRect/>
          </a:stretch>
        </p:blipFill>
        <p:spPr bwMode="auto">
          <a:xfrm>
            <a:off x="228600" y="1371600"/>
            <a:ext cx="8325848" cy="2743200"/>
          </a:xfrm>
          <a:prstGeom prst="rect">
            <a:avLst/>
          </a:prstGeom>
          <a:noFill/>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8722" name="Picture 2" descr="https://cdn-images-1.medium.com/freeze/max/1000/1*Urnr2Yu16WxECYB-ClDrlg.png?q=20"/>
          <p:cNvPicPr>
            <a:picLocks noChangeAspect="1" noChangeArrowheads="1"/>
          </p:cNvPicPr>
          <p:nvPr/>
        </p:nvPicPr>
        <p:blipFill>
          <a:blip r:embed="rId2" cstate="print"/>
          <a:srcRect/>
          <a:stretch>
            <a:fillRect/>
          </a:stretch>
        </p:blipFill>
        <p:spPr bwMode="auto">
          <a:xfrm>
            <a:off x="533400" y="685800"/>
            <a:ext cx="7315200" cy="7561385"/>
          </a:xfrm>
          <a:prstGeom prst="rect">
            <a:avLst/>
          </a:prstGeom>
          <a:noFill/>
        </p:spPr>
      </p:pic>
      <p:sp>
        <p:nvSpPr>
          <p:cNvPr id="5" name="TextBox 4"/>
          <p:cNvSpPr txBox="1"/>
          <p:nvPr/>
        </p:nvSpPr>
        <p:spPr>
          <a:xfrm>
            <a:off x="457200" y="228600"/>
            <a:ext cx="5638800" cy="461665"/>
          </a:xfrm>
          <a:prstGeom prst="rect">
            <a:avLst/>
          </a:prstGeom>
          <a:noFill/>
        </p:spPr>
        <p:txBody>
          <a:bodyPr wrap="square" rtlCol="0">
            <a:spAutoFit/>
          </a:bodyPr>
          <a:lstStyle/>
          <a:p>
            <a:r>
              <a:rPr lang="en-US" b="1" i="1" dirty="0">
                <a:solidFill>
                  <a:schemeClr val="tx1"/>
                </a:solidFill>
              </a:rPr>
              <a:t>Hidden layer</a:t>
            </a:r>
            <a:endParaRPr lang="en-US" dirty="0">
              <a:solidFill>
                <a:schemeClr val="tx1"/>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7" name="Rectangle 1"/>
          <p:cNvSpPr>
            <a:spLocks noChangeArrowheads="1"/>
          </p:cNvSpPr>
          <p:nvPr/>
        </p:nvSpPr>
        <p:spPr bwMode="auto">
          <a:xfrm>
            <a:off x="0" y="228600"/>
            <a:ext cx="8571577" cy="1107996"/>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rgbClr val="555555"/>
                </a:solidFill>
                <a:effectLst/>
                <a:latin typeface="Roboto"/>
              </a:rPr>
              <a:t>WE will use a similar process as we did for the output layer but slightly different to</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rgbClr val="555555"/>
                </a:solidFill>
                <a:effectLst/>
                <a:latin typeface="Roboto"/>
              </a:rPr>
              <a:t> account for the fact that the output of each hidden layer neuron contributes to the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rgbClr val="555555"/>
                </a:solidFill>
                <a:effectLst/>
                <a:latin typeface="Roboto"/>
              </a:rPr>
              <a:t>output (and therefore error) of multiple output neurons.</a:t>
            </a:r>
            <a:endParaRPr kumimoji="0" lang="en-US" sz="1050" b="0" i="0" u="none" strike="noStrike" cap="none" normalizeH="0" baseline="0" dirty="0">
              <a:ln>
                <a:noFill/>
              </a:ln>
              <a:solidFill>
                <a:schemeClr val="bg1"/>
              </a:solidFill>
              <a:effectLst/>
              <a:latin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inherit"/>
              </a:rPr>
              <a:t>  </a:t>
            </a:r>
            <a:endParaRPr kumimoji="0" lang="en-US" sz="27700" b="0" i="0" u="none" strike="noStrike" cap="none" normalizeH="0" baseline="0" dirty="0">
              <a:ln>
                <a:noFill/>
              </a:ln>
              <a:solidFill>
                <a:schemeClr val="tx1"/>
              </a:solidFill>
              <a:effectLst/>
              <a:latin typeface="inherit"/>
            </a:endParaRPr>
          </a:p>
        </p:txBody>
      </p:sp>
      <p:pic>
        <p:nvPicPr>
          <p:cNvPr id="157698" name="Picture 2" descr="https://cdn-images-1.medium.com/freeze/max/1000/1*XdNdOizICVW3WwG5hwhmfA.png?q=20"/>
          <p:cNvPicPr>
            <a:picLocks noChangeAspect="1" noChangeArrowheads="1"/>
          </p:cNvPicPr>
          <p:nvPr/>
        </p:nvPicPr>
        <p:blipFill>
          <a:blip r:embed="rId2" cstate="print"/>
          <a:srcRect/>
          <a:stretch>
            <a:fillRect/>
          </a:stretch>
        </p:blipFill>
        <p:spPr bwMode="auto">
          <a:xfrm>
            <a:off x="0" y="1066800"/>
            <a:ext cx="5943600" cy="5805668"/>
          </a:xfrm>
          <a:prstGeom prst="rect">
            <a:avLst/>
          </a:prstGeom>
          <a:noFill/>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2818" name="Picture 2" descr="https://cdn-images-1.medium.com/freeze/max/1000/1*JGi520fezDR4rZ0IcWMgqQ.png?q=20"/>
          <p:cNvPicPr>
            <a:picLocks noChangeAspect="1" noChangeArrowheads="1"/>
          </p:cNvPicPr>
          <p:nvPr/>
        </p:nvPicPr>
        <p:blipFill>
          <a:blip r:embed="rId2" cstate="print"/>
          <a:srcRect/>
          <a:stretch>
            <a:fillRect/>
          </a:stretch>
        </p:blipFill>
        <p:spPr bwMode="auto">
          <a:xfrm>
            <a:off x="228600" y="664881"/>
            <a:ext cx="6705600" cy="5964519"/>
          </a:xfrm>
          <a:prstGeom prst="rect">
            <a:avLst/>
          </a:prstGeom>
          <a:noFill/>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42" name="Picture 2" descr="https://cdn-images-1.medium.com/max/1000/1*asNScoJvny46qiYJnBVrKg.png"/>
          <p:cNvPicPr>
            <a:picLocks noChangeAspect="1" noChangeArrowheads="1"/>
          </p:cNvPicPr>
          <p:nvPr/>
        </p:nvPicPr>
        <p:blipFill>
          <a:blip r:embed="rId2" cstate="print"/>
          <a:srcRect/>
          <a:stretch>
            <a:fillRect/>
          </a:stretch>
        </p:blipFill>
        <p:spPr bwMode="auto">
          <a:xfrm>
            <a:off x="304800" y="838200"/>
            <a:ext cx="5257800" cy="1150901"/>
          </a:xfrm>
          <a:prstGeom prst="rect">
            <a:avLst/>
          </a:prstGeom>
          <a:noFill/>
        </p:spPr>
      </p:pic>
      <p:pic>
        <p:nvPicPr>
          <p:cNvPr id="163843" name="Picture 3" descr="https://cdn-images-1.medium.com/freeze/max/1000/1*6cPwGxSpZ4k4IWy7-ff6Tg.png?q=20"/>
          <p:cNvPicPr>
            <a:picLocks noChangeAspect="1" noChangeArrowheads="1"/>
          </p:cNvPicPr>
          <p:nvPr/>
        </p:nvPicPr>
        <p:blipFill>
          <a:blip r:embed="rId3" cstate="print"/>
          <a:srcRect/>
          <a:stretch>
            <a:fillRect/>
          </a:stretch>
        </p:blipFill>
        <p:spPr bwMode="auto">
          <a:xfrm>
            <a:off x="304800" y="2057400"/>
            <a:ext cx="5791200" cy="3243544"/>
          </a:xfrm>
          <a:prstGeom prst="rect">
            <a:avLst/>
          </a:prstGeom>
          <a:noFill/>
        </p:spPr>
      </p:pic>
      <p:sp>
        <p:nvSpPr>
          <p:cNvPr id="5" name="Rectangle 4"/>
          <p:cNvSpPr/>
          <p:nvPr/>
        </p:nvSpPr>
        <p:spPr>
          <a:xfrm>
            <a:off x="228600" y="228600"/>
            <a:ext cx="8305800" cy="338554"/>
          </a:xfrm>
          <a:prstGeom prst="rect">
            <a:avLst/>
          </a:prstGeom>
        </p:spPr>
        <p:txBody>
          <a:bodyPr wrap="square">
            <a:spAutoFit/>
          </a:bodyPr>
          <a:lstStyle/>
          <a:p>
            <a:pPr lvl="0"/>
            <a:r>
              <a:rPr kumimoji="0" lang="en-US" sz="1600" b="0" i="0" u="none" strike="noStrike" cap="none" normalizeH="0" baseline="0" dirty="0">
                <a:ln>
                  <a:noFill/>
                </a:ln>
                <a:solidFill>
                  <a:srgbClr val="555555"/>
                </a:solidFill>
                <a:effectLst/>
                <a:latin typeface="Roboto"/>
              </a:rPr>
              <a:t>All set putting all things together we get</a:t>
            </a:r>
            <a:endParaRPr lang="en-US" sz="1000" dirty="0"/>
          </a:p>
        </p:txBody>
      </p:sp>
      <p:sp>
        <p:nvSpPr>
          <p:cNvPr id="6" name="Rectangle 1"/>
          <p:cNvSpPr>
            <a:spLocks noChangeArrowheads="1"/>
          </p:cNvSpPr>
          <p:nvPr/>
        </p:nvSpPr>
        <p:spPr bwMode="auto">
          <a:xfrm>
            <a:off x="152400" y="4800600"/>
            <a:ext cx="9204764" cy="2062103"/>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inherit"/>
              </a:rPr>
              <a:t>  </a:t>
            </a:r>
            <a:endParaRPr kumimoji="0" lang="en-US" sz="1000" b="0" i="0" u="none" strike="noStrike" cap="none" normalizeH="0" baseline="0" dirty="0">
              <a:ln>
                <a:noFill/>
              </a:ln>
              <a:solidFill>
                <a:schemeClr val="tx1"/>
              </a:solidFill>
              <a:effectLst/>
              <a:latin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inherit"/>
              </a:rPr>
              <a:t>  </a:t>
            </a:r>
            <a:endParaRPr kumimoji="0" lang="en-US" sz="1000" b="0" i="0" u="none" strike="noStrike" cap="none" normalizeH="0" baseline="0" dirty="0">
              <a:ln>
                <a:noFill/>
              </a:ln>
              <a:solidFill>
                <a:schemeClr val="tx1"/>
              </a:solidFill>
              <a:effectLst/>
              <a:latin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rgbClr val="555555"/>
                </a:solidFill>
                <a:effectLst/>
                <a:latin typeface="Roboto"/>
              </a:rPr>
              <a:t>Its done .Yes we have update all our weights When we fed forward the 0.05 and 0.1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rgbClr val="555555"/>
                </a:solidFill>
                <a:effectLst/>
                <a:latin typeface="Roboto"/>
              </a:rPr>
              <a:t>inputs originally, the error on the network was 0.298371109. After this first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rgbClr val="555555"/>
                </a:solidFill>
                <a:effectLst/>
                <a:latin typeface="Roboto"/>
              </a:rPr>
              <a:t> round of </a:t>
            </a:r>
            <a:r>
              <a:rPr kumimoji="0" lang="en-US" sz="1600" b="0" i="0" u="none" strike="noStrike" cap="none" normalizeH="0" baseline="0" dirty="0" err="1">
                <a:ln>
                  <a:noFill/>
                </a:ln>
                <a:solidFill>
                  <a:srgbClr val="555555"/>
                </a:solidFill>
                <a:effectLst/>
                <a:latin typeface="Roboto"/>
              </a:rPr>
              <a:t>backpropagation</a:t>
            </a:r>
            <a:r>
              <a:rPr kumimoji="0" lang="en-US" sz="1600" b="0" i="0" u="none" strike="noStrike" cap="none" normalizeH="0" baseline="0" dirty="0">
                <a:ln>
                  <a:noFill/>
                </a:ln>
                <a:solidFill>
                  <a:srgbClr val="555555"/>
                </a:solidFill>
                <a:effectLst/>
                <a:latin typeface="Roboto"/>
              </a:rPr>
              <a:t>,  the total error is now down to 0.291027924.</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rgbClr val="555555"/>
                </a:solidFill>
                <a:effectLst/>
                <a:latin typeface="Roboto"/>
              </a:rPr>
              <a:t> It might not seem like much, but after repeating this process 10,000 times, for example,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rgbClr val="555555"/>
                </a:solidFill>
                <a:effectLst/>
                <a:latin typeface="Roboto"/>
              </a:rPr>
              <a:t> the error plummets to 0.0000351085. At this point, when we feed forward 0.05 and 0.1</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rgbClr val="555555"/>
                </a:solidFill>
                <a:effectLst/>
                <a:latin typeface="Roboto"/>
              </a:rPr>
              <a:t>, the two outputs neurons generate 0.015912196 (</a:t>
            </a:r>
            <a:r>
              <a:rPr kumimoji="0" lang="en-US" sz="1600" b="0" i="0" u="none" strike="noStrike" cap="none" normalizeH="0" baseline="0" dirty="0" err="1">
                <a:ln>
                  <a:noFill/>
                </a:ln>
                <a:solidFill>
                  <a:srgbClr val="555555"/>
                </a:solidFill>
                <a:effectLst/>
                <a:latin typeface="Roboto"/>
              </a:rPr>
              <a:t>vs</a:t>
            </a:r>
            <a:r>
              <a:rPr kumimoji="0" lang="en-US" sz="1600" b="0" i="0" u="none" strike="noStrike" cap="none" normalizeH="0" baseline="0" dirty="0">
                <a:ln>
                  <a:noFill/>
                </a:ln>
                <a:solidFill>
                  <a:srgbClr val="555555"/>
                </a:solidFill>
                <a:effectLst/>
                <a:latin typeface="Roboto"/>
              </a:rPr>
              <a:t> 0.01 target) and 0.984065734 (</a:t>
            </a:r>
            <a:r>
              <a:rPr kumimoji="0" lang="en-US" sz="1600" b="0" i="0" u="none" strike="noStrike" cap="none" normalizeH="0" baseline="0" dirty="0" err="1">
                <a:ln>
                  <a:noFill/>
                </a:ln>
                <a:solidFill>
                  <a:srgbClr val="555555"/>
                </a:solidFill>
                <a:effectLst/>
                <a:latin typeface="Roboto"/>
              </a:rPr>
              <a:t>vs</a:t>
            </a:r>
            <a:r>
              <a:rPr kumimoji="0" lang="en-US" sz="1600" b="0" i="0" u="none" strike="noStrike" cap="none" normalizeH="0" baseline="0" dirty="0">
                <a:ln>
                  <a:noFill/>
                </a:ln>
                <a:solidFill>
                  <a:srgbClr val="555555"/>
                </a:solidFill>
                <a:effectLst/>
                <a:latin typeface="Roboto"/>
              </a:rPr>
              <a:t> 0.99 target).</a:t>
            </a:r>
            <a:endParaRPr kumimoji="0" lang="en-US" sz="23800" b="0" i="0" u="none" strike="noStrike" cap="none" normalizeH="0" baseline="0" dirty="0">
              <a:ln>
                <a:noFill/>
              </a:ln>
              <a:solidFill>
                <a:schemeClr val="tx1"/>
              </a:solidFill>
              <a:effectLst/>
              <a:latin typeface="inherit"/>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Text Box 3"/>
          <p:cNvSpPr txBox="1">
            <a:spLocks noChangeArrowheads="1"/>
          </p:cNvSpPr>
          <p:nvPr/>
        </p:nvSpPr>
        <p:spPr bwMode="auto">
          <a:xfrm>
            <a:off x="-2514600" y="228600"/>
            <a:ext cx="9144000" cy="641350"/>
          </a:xfrm>
          <a:prstGeom prst="rect">
            <a:avLst/>
          </a:prstGeom>
          <a:noFill/>
          <a:ln w="9525">
            <a:noFill/>
            <a:miter lim="800000"/>
            <a:headEnd/>
            <a:tailEnd/>
          </a:ln>
          <a:effectLst/>
        </p:spPr>
        <p:txBody>
          <a:bodyPr>
            <a:spAutoFit/>
          </a:bodyPr>
          <a:lstStyle/>
          <a:p>
            <a:pPr algn="ctr">
              <a:spcBef>
                <a:spcPct val="50000"/>
              </a:spcBef>
            </a:pPr>
            <a:r>
              <a:rPr lang="en-US" altLang="en-US" sz="3600" dirty="0">
                <a:solidFill>
                  <a:schemeClr val="tx1"/>
                </a:solidFill>
              </a:rPr>
              <a:t>Background</a:t>
            </a:r>
            <a:endParaRPr lang="en-US" altLang="en-US" dirty="0">
              <a:solidFill>
                <a:schemeClr val="tx1"/>
              </a:solidFill>
              <a:latin typeface="Times New Roman" pitchFamily="18" charset="0"/>
            </a:endParaRPr>
          </a:p>
        </p:txBody>
      </p:sp>
      <p:sp>
        <p:nvSpPr>
          <p:cNvPr id="15364" name="Text Box 4"/>
          <p:cNvSpPr txBox="1">
            <a:spLocks noChangeArrowheads="1"/>
          </p:cNvSpPr>
          <p:nvPr/>
        </p:nvSpPr>
        <p:spPr bwMode="auto">
          <a:xfrm>
            <a:off x="609600" y="1524000"/>
            <a:ext cx="8001000" cy="4154984"/>
          </a:xfrm>
          <a:prstGeom prst="rect">
            <a:avLst/>
          </a:prstGeom>
          <a:noFill/>
          <a:ln w="9525">
            <a:noFill/>
            <a:miter lim="800000"/>
            <a:headEnd/>
            <a:tailEnd/>
          </a:ln>
          <a:effectLst/>
        </p:spPr>
        <p:txBody>
          <a:bodyPr>
            <a:spAutoFit/>
          </a:bodyPr>
          <a:lstStyle/>
          <a:p>
            <a:r>
              <a:rPr lang="en-US" altLang="en-US" dirty="0">
                <a:solidFill>
                  <a:schemeClr val="tx1"/>
                </a:solidFill>
                <a:latin typeface="Times New Roman" pitchFamily="18" charset="0"/>
              </a:rPr>
              <a:t>- </a:t>
            </a:r>
            <a:r>
              <a:rPr lang="en-US" altLang="en-US" dirty="0">
                <a:solidFill>
                  <a:schemeClr val="tx1"/>
                </a:solidFill>
              </a:rPr>
              <a:t>Neural Networks are :</a:t>
            </a:r>
          </a:p>
          <a:p>
            <a:endParaRPr lang="en-US" altLang="en-US" dirty="0">
              <a:solidFill>
                <a:schemeClr val="tx1"/>
              </a:solidFill>
            </a:endParaRPr>
          </a:p>
          <a:p>
            <a:pPr lvl="1">
              <a:buFont typeface="Arial" pitchFamily="34" charset="0"/>
              <a:buChar char="•"/>
            </a:pPr>
            <a:r>
              <a:rPr lang="en-US" altLang="en-US" dirty="0">
                <a:solidFill>
                  <a:schemeClr val="tx1"/>
                </a:solidFill>
              </a:rPr>
              <a:t>  Inspired by brain</a:t>
            </a:r>
          </a:p>
          <a:p>
            <a:pPr>
              <a:buFont typeface="Arial" pitchFamily="34" charset="0"/>
              <a:buChar char="•"/>
            </a:pPr>
            <a:endParaRPr lang="en-US" altLang="en-US" dirty="0">
              <a:solidFill>
                <a:schemeClr val="tx1"/>
              </a:solidFill>
            </a:endParaRPr>
          </a:p>
          <a:p>
            <a:pPr lvl="1">
              <a:buFont typeface="Arial" pitchFamily="34" charset="0"/>
              <a:buChar char="•"/>
            </a:pPr>
            <a:r>
              <a:rPr lang="en-US" altLang="en-US" dirty="0">
                <a:solidFill>
                  <a:schemeClr val="tx1"/>
                </a:solidFill>
              </a:rPr>
              <a:t>  Created using very crude approximation </a:t>
            </a:r>
          </a:p>
          <a:p>
            <a:pPr>
              <a:buFont typeface="Arial" pitchFamily="34" charset="0"/>
              <a:buChar char="•"/>
            </a:pPr>
            <a:endParaRPr lang="en-US" altLang="en-US" dirty="0">
              <a:solidFill>
                <a:schemeClr val="tx1"/>
              </a:solidFill>
            </a:endParaRPr>
          </a:p>
          <a:p>
            <a:pPr lvl="1">
              <a:buFont typeface="Arial" pitchFamily="34" charset="0"/>
              <a:buChar char="•"/>
            </a:pPr>
            <a:r>
              <a:rPr lang="en-US" altLang="en-US" dirty="0">
                <a:solidFill>
                  <a:schemeClr val="tx1"/>
                </a:solidFill>
              </a:rPr>
              <a:t>  That’s why called Artificial Neural Networks</a:t>
            </a:r>
          </a:p>
          <a:p>
            <a:endParaRPr lang="en-US" altLang="en-US" dirty="0">
              <a:solidFill>
                <a:schemeClr val="tx1"/>
              </a:solidFill>
            </a:endParaRPr>
          </a:p>
          <a:p>
            <a:endParaRPr lang="en-US" altLang="en-US" dirty="0">
              <a:solidFill>
                <a:schemeClr val="tx1"/>
              </a:solidFill>
            </a:endParaRPr>
          </a:p>
          <a:p>
            <a:r>
              <a:rPr lang="en-US" altLang="en-US" dirty="0">
                <a:solidFill>
                  <a:schemeClr val="tx1"/>
                </a:solidFill>
              </a:rPr>
              <a:t>- Desire to produce artificial systems capable of</a:t>
            </a:r>
          </a:p>
          <a:p>
            <a:r>
              <a:rPr lang="en-US" altLang="en-US" dirty="0">
                <a:solidFill>
                  <a:schemeClr val="tx1"/>
                </a:solidFill>
              </a:rPr>
              <a:t>  sophisticated computations similar to the human brain.</a:t>
            </a:r>
            <a:endParaRPr lang="en-US" altLang="en-US" dirty="0">
              <a:solidFill>
                <a:schemeClr val="tx1"/>
              </a:solidFill>
              <a:latin typeface="Times New Roman" pitchFamily="18"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8178" name="Picture 2" descr="C:\Users\Dr. Faisal Hayat\OneDrive - Higher Education Commission\Courses\Machine learning\NN.MATRIX.MULTIPLICATION neural networks.jpg"/>
          <p:cNvPicPr>
            <a:picLocks noChangeAspect="1" noChangeArrowheads="1"/>
          </p:cNvPicPr>
          <p:nvPr/>
        </p:nvPicPr>
        <p:blipFill>
          <a:blip r:embed="rId2" cstate="print"/>
          <a:srcRect/>
          <a:stretch>
            <a:fillRect/>
          </a:stretch>
        </p:blipFill>
        <p:spPr bwMode="auto">
          <a:xfrm>
            <a:off x="0" y="0"/>
            <a:ext cx="9144000" cy="6858000"/>
          </a:xfrm>
          <a:prstGeom prst="rect">
            <a:avLst/>
          </a:prstGeom>
          <a:noFill/>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a:xfrm>
            <a:off x="304800" y="152400"/>
            <a:ext cx="8382000" cy="990600"/>
          </a:xfrm>
        </p:spPr>
        <p:txBody>
          <a:bodyPr/>
          <a:lstStyle/>
          <a:p>
            <a:r>
              <a:rPr lang="en-US" altLang="ko-KR" sz="3200" b="1">
                <a:solidFill>
                  <a:schemeClr val="tx1"/>
                </a:solidFill>
                <a:ea typeface="Gulim" pitchFamily="34" charset="-127"/>
              </a:rPr>
              <a:t>Classification by Back propagation</a:t>
            </a:r>
            <a:r>
              <a:rPr lang="en-US" altLang="ko-KR" sz="3700">
                <a:solidFill>
                  <a:schemeClr val="tx1"/>
                </a:solidFill>
                <a:ea typeface="Gulim" pitchFamily="34" charset="-127"/>
              </a:rPr>
              <a:t>  </a:t>
            </a:r>
          </a:p>
        </p:txBody>
      </p:sp>
      <p:sp>
        <p:nvSpPr>
          <p:cNvPr id="33795" name="Rectangle 3"/>
          <p:cNvSpPr>
            <a:spLocks noGrp="1" noChangeArrowheads="1"/>
          </p:cNvSpPr>
          <p:nvPr>
            <p:ph idx="1"/>
          </p:nvPr>
        </p:nvSpPr>
        <p:spPr>
          <a:xfrm>
            <a:off x="533400" y="1295400"/>
            <a:ext cx="8229600" cy="5562600"/>
          </a:xfrm>
          <a:ln>
            <a:solidFill>
              <a:schemeClr val="tx1"/>
            </a:solidFill>
          </a:ln>
        </p:spPr>
        <p:txBody>
          <a:bodyPr/>
          <a:lstStyle/>
          <a:p>
            <a:endParaRPr lang="en-US" altLang="ko-KR">
              <a:ea typeface="Gulim" pitchFamily="34" charset="-127"/>
            </a:endParaRPr>
          </a:p>
          <a:p>
            <a:r>
              <a:rPr lang="en-US" altLang="ko-KR" sz="2800" i="1">
                <a:ea typeface="Gulim" pitchFamily="34" charset="-127"/>
              </a:rPr>
              <a:t>Back Propagation  learns by iteratively processing a set of training data (samples).</a:t>
            </a:r>
          </a:p>
          <a:p>
            <a:pPr>
              <a:buFont typeface="Wingdings" pitchFamily="2" charset="2"/>
              <a:buNone/>
            </a:pPr>
            <a:r>
              <a:rPr lang="en-US" altLang="ko-KR">
                <a:ea typeface="Gulim" pitchFamily="34" charset="-127"/>
              </a:rPr>
              <a:t>   </a:t>
            </a:r>
          </a:p>
          <a:p>
            <a:pPr>
              <a:buFont typeface="Wingdings" pitchFamily="2" charset="2"/>
              <a:buNone/>
            </a:pPr>
            <a:endParaRPr lang="en-US" altLang="ko-KR">
              <a:ea typeface="Gulim" pitchFamily="34" charset="-127"/>
            </a:endParaRPr>
          </a:p>
          <a:p>
            <a:r>
              <a:rPr lang="en-US" altLang="ko-KR">
                <a:ea typeface="Gulim" pitchFamily="34" charset="-127"/>
              </a:rPr>
              <a:t>For each sample, weights are modified  to minimize the error between  network</a:t>
            </a:r>
            <a:r>
              <a:rPr lang="en-US" altLang="ko-KR">
                <a:latin typeface="Tahoma"/>
                <a:ea typeface="Gulim" pitchFamily="34" charset="-127"/>
              </a:rPr>
              <a:t>’</a:t>
            </a:r>
            <a:r>
              <a:rPr lang="en-US" altLang="ko-KR">
                <a:ea typeface="Gulim" pitchFamily="34" charset="-127"/>
              </a:rPr>
              <a:t>s classification and actual classification.</a:t>
            </a:r>
          </a:p>
          <a:p>
            <a:endParaRPr lang="en-US" altLang="ko-KR">
              <a:ea typeface="Gulim" pitchFamily="34" charset="-127"/>
            </a:endParaRPr>
          </a:p>
          <a:p>
            <a:endParaRPr lang="ko-KR" altLang="en-US">
              <a:ea typeface="Gulim" pitchFamily="34" charset="-127"/>
            </a:endParaRPr>
          </a:p>
        </p:txBody>
      </p:sp>
    </p:spTree>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a:xfrm>
            <a:off x="228600" y="152400"/>
            <a:ext cx="8686800" cy="609600"/>
          </a:xfrm>
        </p:spPr>
        <p:txBody>
          <a:bodyPr>
            <a:normAutofit fontScale="90000"/>
          </a:bodyPr>
          <a:lstStyle/>
          <a:p>
            <a:r>
              <a:rPr lang="en-US" altLang="ko-KR">
                <a:ea typeface="Gulim" pitchFamily="34" charset="-127"/>
              </a:rPr>
              <a:t>   Update weights and biases</a:t>
            </a:r>
          </a:p>
        </p:txBody>
      </p:sp>
      <p:sp>
        <p:nvSpPr>
          <p:cNvPr id="47107" name="Rectangle 3"/>
          <p:cNvSpPr>
            <a:spLocks noGrp="1" noChangeArrowheads="1"/>
          </p:cNvSpPr>
          <p:nvPr>
            <p:ph idx="1"/>
          </p:nvPr>
        </p:nvSpPr>
        <p:spPr>
          <a:xfrm>
            <a:off x="609600" y="914400"/>
            <a:ext cx="7772400" cy="5638800"/>
          </a:xfrm>
        </p:spPr>
        <p:txBody>
          <a:bodyPr/>
          <a:lstStyle/>
          <a:p>
            <a:r>
              <a:rPr lang="en-US" altLang="ko-KR" sz="2400">
                <a:ea typeface="Gulim" pitchFamily="34" charset="-127"/>
              </a:rPr>
              <a:t>We are updating weights and biases after the presentation of each sample.</a:t>
            </a:r>
          </a:p>
          <a:p>
            <a:r>
              <a:rPr lang="en-US" altLang="ko-KR" sz="2400">
                <a:solidFill>
                  <a:srgbClr val="FF0000"/>
                </a:solidFill>
                <a:ea typeface="Gulim" pitchFamily="34" charset="-127"/>
              </a:rPr>
              <a:t>This is called case updating.</a:t>
            </a:r>
          </a:p>
          <a:p>
            <a:endParaRPr lang="en-US" altLang="ko-KR" sz="2400">
              <a:solidFill>
                <a:srgbClr val="FF0000"/>
              </a:solidFill>
              <a:ea typeface="Gulim" pitchFamily="34" charset="-127"/>
            </a:endParaRPr>
          </a:p>
          <a:p>
            <a:r>
              <a:rPr lang="en-US" altLang="ko-KR" sz="2000">
                <a:solidFill>
                  <a:srgbClr val="FF0000"/>
                </a:solidFill>
                <a:ea typeface="Gulim" pitchFamily="34" charset="-127"/>
              </a:rPr>
              <a:t>Epoch --- </a:t>
            </a:r>
            <a:r>
              <a:rPr lang="en-US" altLang="ko-KR" sz="2000">
                <a:ea typeface="Gulim" pitchFamily="34" charset="-127"/>
              </a:rPr>
              <a:t>One iteration through the training set is called </a:t>
            </a:r>
            <a:r>
              <a:rPr lang="en-US" altLang="ko-KR" sz="2000">
                <a:solidFill>
                  <a:schemeClr val="folHlink"/>
                </a:solidFill>
                <a:ea typeface="Gulim" pitchFamily="34" charset="-127"/>
              </a:rPr>
              <a:t>an epoch.</a:t>
            </a:r>
          </a:p>
          <a:p>
            <a:endParaRPr lang="en-US" altLang="ko-KR" sz="2700" b="1">
              <a:solidFill>
                <a:schemeClr val="folHlink"/>
              </a:solidFill>
              <a:ea typeface="Gulim" pitchFamily="34" charset="-127"/>
            </a:endParaRPr>
          </a:p>
          <a:p>
            <a:r>
              <a:rPr lang="en-US" altLang="ko-KR" sz="2700" b="1">
                <a:solidFill>
                  <a:schemeClr val="folHlink"/>
                </a:solidFill>
                <a:ea typeface="Gulim" pitchFamily="34" charset="-127"/>
              </a:rPr>
              <a:t>Epoch updating ------------</a:t>
            </a:r>
          </a:p>
          <a:p>
            <a:r>
              <a:rPr lang="en-US" altLang="ko-KR" sz="2000" b="1">
                <a:solidFill>
                  <a:srgbClr val="FF3300"/>
                </a:solidFill>
                <a:ea typeface="Gulim" pitchFamily="34" charset="-127"/>
              </a:rPr>
              <a:t>Alternatively, the weight and bias increments could be accumulated in variables and the weights and biases updated after all of the samples of the training set have been presented. </a:t>
            </a:r>
          </a:p>
          <a:p>
            <a:endParaRPr lang="en-US" altLang="ko-KR" sz="2000" b="1">
              <a:solidFill>
                <a:schemeClr val="folHlink"/>
              </a:solidFill>
              <a:ea typeface="Gulim" pitchFamily="34" charset="-127"/>
            </a:endParaRPr>
          </a:p>
          <a:p>
            <a:r>
              <a:rPr lang="en-US" altLang="ko-KR" sz="2000" b="1">
                <a:solidFill>
                  <a:schemeClr val="folHlink"/>
                </a:solidFill>
                <a:ea typeface="Gulim" pitchFamily="34" charset="-127"/>
              </a:rPr>
              <a:t>Case updating is more accurate</a:t>
            </a:r>
          </a:p>
          <a:p>
            <a:endParaRPr lang="en-US" altLang="ko-KR" sz="2000">
              <a:solidFill>
                <a:srgbClr val="FF3300"/>
              </a:solidFill>
              <a:ea typeface="Gulim" pitchFamily="34" charset="-127"/>
            </a:endParaRPr>
          </a:p>
        </p:txBody>
      </p:sp>
    </p:spTree>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p:txBody>
          <a:bodyPr/>
          <a:lstStyle/>
          <a:p>
            <a:r>
              <a:rPr lang="en-US" altLang="ko-KR">
                <a:solidFill>
                  <a:schemeClr val="tx1"/>
                </a:solidFill>
                <a:ea typeface="Gulim" pitchFamily="34" charset="-127"/>
              </a:rPr>
              <a:t>Terminating Conditions</a:t>
            </a:r>
          </a:p>
        </p:txBody>
      </p:sp>
      <p:sp>
        <p:nvSpPr>
          <p:cNvPr id="48131" name="Rectangle 3"/>
          <p:cNvSpPr>
            <a:spLocks noGrp="1" noChangeArrowheads="1"/>
          </p:cNvSpPr>
          <p:nvPr>
            <p:ph type="body" sz="half" idx="1"/>
          </p:nvPr>
        </p:nvSpPr>
        <p:spPr>
          <a:xfrm>
            <a:off x="976313" y="1905000"/>
            <a:ext cx="3563937" cy="407988"/>
          </a:xfrm>
        </p:spPr>
        <p:txBody>
          <a:bodyPr>
            <a:normAutofit fontScale="77500" lnSpcReduction="20000"/>
          </a:bodyPr>
          <a:lstStyle/>
          <a:p>
            <a:r>
              <a:rPr lang="en-US" altLang="ko-KR" sz="3200">
                <a:ea typeface="Gulim" pitchFamily="34" charset="-127"/>
              </a:rPr>
              <a:t>Training stops</a:t>
            </a:r>
            <a:endParaRPr lang="en-US" altLang="ko-KR" sz="2700">
              <a:ea typeface="Gulim" pitchFamily="34" charset="-127"/>
            </a:endParaRPr>
          </a:p>
          <a:p>
            <a:endParaRPr lang="ko-KR" altLang="en-US" sz="2700">
              <a:ea typeface="Gulim" pitchFamily="34" charset="-127"/>
            </a:endParaRPr>
          </a:p>
        </p:txBody>
      </p:sp>
      <p:sp>
        <p:nvSpPr>
          <p:cNvPr id="48133" name="Text Box 5"/>
          <p:cNvSpPr txBox="1">
            <a:spLocks noChangeArrowheads="1"/>
          </p:cNvSpPr>
          <p:nvPr/>
        </p:nvSpPr>
        <p:spPr bwMode="auto">
          <a:xfrm>
            <a:off x="914400" y="2590800"/>
            <a:ext cx="714375" cy="457200"/>
          </a:xfrm>
          <a:prstGeom prst="rect">
            <a:avLst/>
          </a:prstGeom>
          <a:noFill/>
          <a:ln w="9525">
            <a:noFill/>
            <a:miter lim="800000"/>
            <a:headEnd/>
            <a:tailEnd/>
          </a:ln>
          <a:effectLst/>
        </p:spPr>
        <p:txBody>
          <a:bodyPr wrap="none">
            <a:spAutoFit/>
          </a:bodyPr>
          <a:lstStyle/>
          <a:p>
            <a:pPr>
              <a:buFontTx/>
              <a:buChar char="•"/>
            </a:pPr>
            <a:r>
              <a:rPr lang="ko-KR" altLang="en-US" sz="2400">
                <a:solidFill>
                  <a:schemeClr val="tx1"/>
                </a:solidFill>
                <a:ea typeface="Gulim" pitchFamily="34" charset="-127"/>
              </a:rPr>
              <a:t> </a:t>
            </a:r>
            <a:r>
              <a:rPr lang="en-US" altLang="ko-KR" sz="2400">
                <a:solidFill>
                  <a:schemeClr val="tx1"/>
                </a:solidFill>
                <a:ea typeface="Gulim" pitchFamily="34" charset="-127"/>
              </a:rPr>
              <a:t>All</a:t>
            </a:r>
          </a:p>
        </p:txBody>
      </p:sp>
      <p:sp>
        <p:nvSpPr>
          <p:cNvPr id="48134" name="Text Box 6"/>
          <p:cNvSpPr txBox="1">
            <a:spLocks noChangeArrowheads="1"/>
          </p:cNvSpPr>
          <p:nvPr/>
        </p:nvSpPr>
        <p:spPr bwMode="auto">
          <a:xfrm>
            <a:off x="2743200" y="2590800"/>
            <a:ext cx="184150" cy="457200"/>
          </a:xfrm>
          <a:prstGeom prst="rect">
            <a:avLst/>
          </a:prstGeom>
          <a:noFill/>
          <a:ln w="9525">
            <a:noFill/>
            <a:miter lim="800000"/>
            <a:headEnd/>
            <a:tailEnd/>
          </a:ln>
          <a:effectLst/>
        </p:spPr>
        <p:txBody>
          <a:bodyPr wrap="none">
            <a:spAutoFit/>
          </a:bodyPr>
          <a:lstStyle/>
          <a:p>
            <a:endParaRPr lang="ko-KR" altLang="en-US" sz="2400">
              <a:solidFill>
                <a:schemeClr val="tx1"/>
              </a:solidFill>
              <a:ea typeface="Gulim" pitchFamily="34" charset="-127"/>
            </a:endParaRPr>
          </a:p>
        </p:txBody>
      </p:sp>
      <p:sp>
        <p:nvSpPr>
          <p:cNvPr id="48135" name="Text Box 7"/>
          <p:cNvSpPr txBox="1">
            <a:spLocks noChangeArrowheads="1"/>
          </p:cNvSpPr>
          <p:nvPr/>
        </p:nvSpPr>
        <p:spPr bwMode="auto">
          <a:xfrm>
            <a:off x="2286000" y="2590800"/>
            <a:ext cx="6629400" cy="830997"/>
          </a:xfrm>
          <a:prstGeom prst="rect">
            <a:avLst/>
          </a:prstGeom>
          <a:noFill/>
          <a:ln w="9525">
            <a:noFill/>
            <a:miter lim="800000"/>
            <a:headEnd/>
            <a:tailEnd/>
          </a:ln>
          <a:effectLst/>
        </p:spPr>
        <p:txBody>
          <a:bodyPr>
            <a:spAutoFit/>
          </a:bodyPr>
          <a:lstStyle/>
          <a:p>
            <a:r>
              <a:rPr lang="en-US" altLang="ko-KR" sz="2400">
                <a:solidFill>
                  <a:schemeClr val="tx1"/>
                </a:solidFill>
                <a:ea typeface="Gulim" pitchFamily="34" charset="-127"/>
              </a:rPr>
              <a:t>in the previous epoch are below some threshold, or</a:t>
            </a:r>
          </a:p>
        </p:txBody>
      </p:sp>
      <p:sp>
        <p:nvSpPr>
          <p:cNvPr id="48136" name="Text Box 8"/>
          <p:cNvSpPr txBox="1">
            <a:spLocks noChangeArrowheads="1"/>
          </p:cNvSpPr>
          <p:nvPr/>
        </p:nvSpPr>
        <p:spPr bwMode="auto">
          <a:xfrm>
            <a:off x="533400" y="3429000"/>
            <a:ext cx="8229600" cy="2677656"/>
          </a:xfrm>
          <a:prstGeom prst="rect">
            <a:avLst/>
          </a:prstGeom>
          <a:noFill/>
          <a:ln w="9525">
            <a:noFill/>
            <a:miter lim="800000"/>
            <a:headEnd/>
            <a:tailEnd/>
          </a:ln>
          <a:effectLst/>
        </p:spPr>
        <p:txBody>
          <a:bodyPr>
            <a:spAutoFit/>
          </a:bodyPr>
          <a:lstStyle/>
          <a:p>
            <a:pPr>
              <a:buFontTx/>
              <a:buChar char="•"/>
            </a:pPr>
            <a:r>
              <a:rPr lang="en-US" altLang="ko-KR" sz="2400">
                <a:solidFill>
                  <a:schemeClr val="tx1"/>
                </a:solidFill>
                <a:ea typeface="Gulim" pitchFamily="34" charset="-127"/>
              </a:rPr>
              <a:t>The  percentage of samples misclassified in the previous epoch is below some threshold, or</a:t>
            </a:r>
          </a:p>
          <a:p>
            <a:pPr>
              <a:buFontTx/>
              <a:buChar char="•"/>
            </a:pPr>
            <a:endParaRPr lang="en-US" altLang="ko-KR" sz="2400">
              <a:solidFill>
                <a:schemeClr val="tx1"/>
              </a:solidFill>
              <a:ea typeface="Gulim" pitchFamily="34" charset="-127"/>
            </a:endParaRPr>
          </a:p>
          <a:p>
            <a:pPr>
              <a:buFontTx/>
              <a:buChar char="•"/>
            </a:pPr>
            <a:r>
              <a:rPr lang="en-US" altLang="ko-KR" sz="2400">
                <a:solidFill>
                  <a:schemeClr val="tx1"/>
                </a:solidFill>
                <a:ea typeface="Gulim" pitchFamily="34" charset="-127"/>
              </a:rPr>
              <a:t> a pre specified number of epochs has expired.</a:t>
            </a:r>
          </a:p>
          <a:p>
            <a:pPr>
              <a:buFontTx/>
              <a:buChar char="•"/>
            </a:pPr>
            <a:endParaRPr lang="en-US" altLang="ko-KR" sz="2400">
              <a:solidFill>
                <a:schemeClr val="tx1"/>
              </a:solidFill>
              <a:ea typeface="Gulim" pitchFamily="34" charset="-127"/>
            </a:endParaRPr>
          </a:p>
          <a:p>
            <a:pPr>
              <a:buFontTx/>
              <a:buChar char="•"/>
            </a:pPr>
            <a:r>
              <a:rPr lang="en-US" altLang="ko-KR" sz="2400">
                <a:solidFill>
                  <a:schemeClr val="tx1"/>
                </a:solidFill>
                <a:ea typeface="Gulim" pitchFamily="34" charset="-127"/>
              </a:rPr>
              <a:t> In practice, several hundreds of thousands of epochs may be required before the weights will converge.</a:t>
            </a:r>
          </a:p>
        </p:txBody>
      </p:sp>
    </p:spTree>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ChangeArrowheads="1"/>
          </p:cNvSpPr>
          <p:nvPr>
            <p:ph type="title"/>
          </p:nvPr>
        </p:nvSpPr>
        <p:spPr/>
        <p:txBody>
          <a:bodyPr/>
          <a:lstStyle/>
          <a:p>
            <a:r>
              <a:rPr lang="en-US" altLang="ko-KR">
                <a:ea typeface="Gulim" pitchFamily="34" charset="-127"/>
              </a:rPr>
              <a:t>Applications-I</a:t>
            </a:r>
          </a:p>
        </p:txBody>
      </p:sp>
      <p:sp>
        <p:nvSpPr>
          <p:cNvPr id="96259" name="Rectangle 3"/>
          <p:cNvSpPr>
            <a:spLocks noGrp="1" noChangeArrowheads="1"/>
          </p:cNvSpPr>
          <p:nvPr>
            <p:ph idx="1"/>
          </p:nvPr>
        </p:nvSpPr>
        <p:spPr/>
        <p:txBody>
          <a:bodyPr/>
          <a:lstStyle/>
          <a:p>
            <a:r>
              <a:rPr lang="en-US" altLang="ko-KR">
                <a:solidFill>
                  <a:srgbClr val="862F14"/>
                </a:solidFill>
                <a:ea typeface="Gulim" pitchFamily="34" charset="-127"/>
              </a:rPr>
              <a:t>Handwritten Digit Recognition</a:t>
            </a:r>
          </a:p>
          <a:p>
            <a:r>
              <a:rPr lang="en-US" altLang="ko-KR">
                <a:ea typeface="Gulim" pitchFamily="34" charset="-127"/>
              </a:rPr>
              <a:t>Face recognition</a:t>
            </a:r>
          </a:p>
          <a:p>
            <a:r>
              <a:rPr lang="en-US" altLang="ko-KR">
                <a:solidFill>
                  <a:srgbClr val="FF3300"/>
                </a:solidFill>
                <a:ea typeface="Gulim" pitchFamily="34" charset="-127"/>
              </a:rPr>
              <a:t>Time series prediction</a:t>
            </a:r>
          </a:p>
          <a:p>
            <a:r>
              <a:rPr lang="en-US" altLang="ko-KR">
                <a:ea typeface="Gulim" pitchFamily="34" charset="-127"/>
              </a:rPr>
              <a:t>Process identification</a:t>
            </a:r>
          </a:p>
          <a:p>
            <a:r>
              <a:rPr lang="en-US" altLang="ko-KR">
                <a:solidFill>
                  <a:srgbClr val="862F14"/>
                </a:solidFill>
                <a:ea typeface="Gulim" pitchFamily="34" charset="-127"/>
              </a:rPr>
              <a:t>Process control</a:t>
            </a:r>
          </a:p>
          <a:p>
            <a:r>
              <a:rPr lang="en-US" altLang="ko-KR">
                <a:ea typeface="Gulim" pitchFamily="34" charset="-127"/>
              </a:rPr>
              <a:t>Optical character recognition</a:t>
            </a:r>
          </a:p>
          <a:p>
            <a:endParaRPr lang="ko-KR" altLang="en-US">
              <a:ea typeface="Gulim" pitchFamily="34" charset="-127"/>
            </a:endParaRPr>
          </a:p>
        </p:txBody>
      </p:sp>
    </p:spTree>
  </p:cSld>
  <p:clrMapOvr>
    <a:masterClrMapping/>
  </p:clrMapOv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Activation Functions</a:t>
            </a:r>
          </a:p>
        </p:txBody>
      </p:sp>
      <p:sp>
        <p:nvSpPr>
          <p:cNvPr id="3" name="Content Placeholder 2"/>
          <p:cNvSpPr>
            <a:spLocks noGrp="1"/>
          </p:cNvSpPr>
          <p:nvPr>
            <p:ph idx="1"/>
          </p:nvPr>
        </p:nvSpPr>
        <p:spPr/>
        <p:txBody>
          <a:bodyPr/>
          <a:lstStyle/>
          <a:p>
            <a:endParaRPr lang="en-US" dirty="0"/>
          </a:p>
        </p:txBody>
      </p:sp>
      <p:pic>
        <p:nvPicPr>
          <p:cNvPr id="55300" name="Picture 4"/>
          <p:cNvPicPr>
            <a:picLocks noChangeAspect="1" noChangeArrowheads="1"/>
          </p:cNvPicPr>
          <p:nvPr/>
        </p:nvPicPr>
        <p:blipFill>
          <a:blip r:embed="rId2" cstate="print"/>
          <a:srcRect/>
          <a:stretch>
            <a:fillRect/>
          </a:stretch>
        </p:blipFill>
        <p:spPr bwMode="auto">
          <a:xfrm>
            <a:off x="-16868" y="609600"/>
            <a:ext cx="9351765" cy="52578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56322" name="Picture 2"/>
          <p:cNvPicPr>
            <a:picLocks noChangeAspect="1" noChangeArrowheads="1"/>
          </p:cNvPicPr>
          <p:nvPr/>
        </p:nvPicPr>
        <p:blipFill>
          <a:blip r:embed="rId2" cstate="print"/>
          <a:srcRect/>
          <a:stretch>
            <a:fillRect/>
          </a:stretch>
        </p:blipFill>
        <p:spPr bwMode="auto">
          <a:xfrm>
            <a:off x="0" y="152400"/>
            <a:ext cx="9107805" cy="512064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57346" name="Picture 2"/>
          <p:cNvPicPr>
            <a:picLocks noChangeAspect="1" noChangeArrowheads="1"/>
          </p:cNvPicPr>
          <p:nvPr/>
        </p:nvPicPr>
        <p:blipFill>
          <a:blip r:embed="rId2" cstate="print"/>
          <a:srcRect/>
          <a:stretch>
            <a:fillRect/>
          </a:stretch>
        </p:blipFill>
        <p:spPr bwMode="auto">
          <a:xfrm>
            <a:off x="36195" y="685800"/>
            <a:ext cx="9107805" cy="512064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58370" name="Picture 2"/>
          <p:cNvPicPr>
            <a:picLocks noChangeAspect="1" noChangeArrowheads="1"/>
          </p:cNvPicPr>
          <p:nvPr/>
        </p:nvPicPr>
        <p:blipFill>
          <a:blip r:embed="rId2" cstate="print"/>
          <a:srcRect/>
          <a:stretch>
            <a:fillRect/>
          </a:stretch>
        </p:blipFill>
        <p:spPr bwMode="auto">
          <a:xfrm>
            <a:off x="0" y="990600"/>
            <a:ext cx="9107805" cy="512064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59394" name="Picture 2"/>
          <p:cNvPicPr>
            <a:picLocks noChangeAspect="1" noChangeArrowheads="1"/>
          </p:cNvPicPr>
          <p:nvPr/>
        </p:nvPicPr>
        <p:blipFill>
          <a:blip r:embed="rId2" cstate="print"/>
          <a:srcRect/>
          <a:stretch>
            <a:fillRect/>
          </a:stretch>
        </p:blipFill>
        <p:spPr bwMode="auto">
          <a:xfrm>
            <a:off x="0" y="762000"/>
            <a:ext cx="9107805" cy="512064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Text Box 3"/>
          <p:cNvSpPr txBox="1">
            <a:spLocks noChangeArrowheads="1"/>
          </p:cNvSpPr>
          <p:nvPr/>
        </p:nvSpPr>
        <p:spPr bwMode="auto">
          <a:xfrm>
            <a:off x="914400" y="685800"/>
            <a:ext cx="7848600" cy="641350"/>
          </a:xfrm>
          <a:prstGeom prst="rect">
            <a:avLst/>
          </a:prstGeom>
          <a:noFill/>
          <a:ln w="9525">
            <a:noFill/>
            <a:miter lim="800000"/>
            <a:headEnd/>
            <a:tailEnd/>
          </a:ln>
          <a:effectLst/>
        </p:spPr>
        <p:txBody>
          <a:bodyPr>
            <a:spAutoFit/>
          </a:bodyPr>
          <a:lstStyle/>
          <a:p>
            <a:pPr algn="ctr">
              <a:spcBef>
                <a:spcPct val="50000"/>
              </a:spcBef>
            </a:pPr>
            <a:r>
              <a:rPr lang="en-US" altLang="en-US" sz="3600">
                <a:solidFill>
                  <a:schemeClr val="tx1"/>
                </a:solidFill>
              </a:rPr>
              <a:t>How Does the Brain Work ? (1)</a:t>
            </a:r>
            <a:endParaRPr lang="en-US" altLang="en-US">
              <a:solidFill>
                <a:schemeClr val="tx1"/>
              </a:solidFill>
              <a:latin typeface="Times New Roman" pitchFamily="18" charset="0"/>
            </a:endParaRPr>
          </a:p>
        </p:txBody>
      </p:sp>
      <p:sp>
        <p:nvSpPr>
          <p:cNvPr id="16388" name="Text Box 4"/>
          <p:cNvSpPr txBox="1">
            <a:spLocks noChangeArrowheads="1"/>
          </p:cNvSpPr>
          <p:nvPr/>
        </p:nvSpPr>
        <p:spPr bwMode="auto">
          <a:xfrm>
            <a:off x="685800" y="1905000"/>
            <a:ext cx="8229600" cy="1938992"/>
          </a:xfrm>
          <a:prstGeom prst="rect">
            <a:avLst/>
          </a:prstGeom>
          <a:noFill/>
          <a:ln w="9525">
            <a:noFill/>
            <a:miter lim="800000"/>
            <a:headEnd/>
            <a:tailEnd/>
          </a:ln>
          <a:effectLst/>
        </p:spPr>
        <p:txBody>
          <a:bodyPr>
            <a:spAutoFit/>
          </a:bodyPr>
          <a:lstStyle/>
          <a:p>
            <a:r>
              <a:rPr lang="en-US" altLang="en-US">
                <a:solidFill>
                  <a:schemeClr val="tx1"/>
                </a:solidFill>
              </a:rPr>
              <a:t>NEURON</a:t>
            </a:r>
          </a:p>
          <a:p>
            <a:endParaRPr lang="en-US" altLang="en-US">
              <a:solidFill>
                <a:schemeClr val="tx1"/>
              </a:solidFill>
            </a:endParaRPr>
          </a:p>
          <a:p>
            <a:r>
              <a:rPr lang="en-US" altLang="en-US">
                <a:solidFill>
                  <a:schemeClr val="tx1"/>
                </a:solidFill>
              </a:rPr>
              <a:t>- The cell that perform information processing in the brain.</a:t>
            </a:r>
          </a:p>
          <a:p>
            <a:endParaRPr lang="en-US" altLang="en-US">
              <a:solidFill>
                <a:schemeClr val="tx1"/>
              </a:solidFill>
            </a:endParaRPr>
          </a:p>
          <a:p>
            <a:r>
              <a:rPr lang="en-US" altLang="en-US">
                <a:solidFill>
                  <a:schemeClr val="tx1"/>
                </a:solidFill>
              </a:rPr>
              <a:t>- Fundamental functional unit of all nervous system tissue.</a:t>
            </a:r>
            <a:endParaRPr lang="en-US" altLang="en-US">
              <a:solidFill>
                <a:schemeClr val="tx1"/>
              </a:solidFill>
              <a:latin typeface="Times New Roman" pitchFamily="18" charset="0"/>
            </a:endParaRPr>
          </a:p>
        </p:txBody>
      </p:sp>
      <p:pic>
        <p:nvPicPr>
          <p:cNvPr id="16389" name="Picture 5"/>
          <p:cNvPicPr>
            <a:picLocks noChangeAspect="1" noChangeArrowheads="1"/>
          </p:cNvPicPr>
          <p:nvPr/>
        </p:nvPicPr>
        <p:blipFill>
          <a:blip r:embed="rId2" cstate="print"/>
          <a:srcRect/>
          <a:stretch>
            <a:fillRect/>
          </a:stretch>
        </p:blipFill>
        <p:spPr bwMode="auto">
          <a:xfrm>
            <a:off x="3048000" y="4114800"/>
            <a:ext cx="2971800" cy="2228850"/>
          </a:xfrm>
          <a:prstGeom prst="rect">
            <a:avLst/>
          </a:prstGeom>
          <a:noFill/>
          <a:ln w="9525">
            <a:noFill/>
            <a:miter lim="800000"/>
            <a:headEnd/>
            <a:tailEnd/>
          </a:ln>
          <a:effectLst/>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60418" name="Picture 2"/>
          <p:cNvPicPr>
            <a:picLocks noChangeAspect="1" noChangeArrowheads="1"/>
          </p:cNvPicPr>
          <p:nvPr/>
        </p:nvPicPr>
        <p:blipFill>
          <a:blip r:embed="rId2" cstate="print"/>
          <a:srcRect/>
          <a:stretch>
            <a:fillRect/>
          </a:stretch>
        </p:blipFill>
        <p:spPr bwMode="auto">
          <a:xfrm>
            <a:off x="1" y="0"/>
            <a:ext cx="9107805" cy="512064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61442" name="Picture 2"/>
          <p:cNvPicPr>
            <a:picLocks noChangeAspect="1" noChangeArrowheads="1"/>
          </p:cNvPicPr>
          <p:nvPr/>
        </p:nvPicPr>
        <p:blipFill>
          <a:blip r:embed="rId2" cstate="print"/>
          <a:srcRect/>
          <a:stretch>
            <a:fillRect/>
          </a:stretch>
        </p:blipFill>
        <p:spPr bwMode="auto">
          <a:xfrm>
            <a:off x="1" y="0"/>
            <a:ext cx="9107805" cy="512064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62466" name="Picture 2"/>
          <p:cNvPicPr>
            <a:picLocks noChangeAspect="1" noChangeArrowheads="1"/>
          </p:cNvPicPr>
          <p:nvPr/>
        </p:nvPicPr>
        <p:blipFill>
          <a:blip r:embed="rId2" cstate="print"/>
          <a:srcRect/>
          <a:stretch>
            <a:fillRect/>
          </a:stretch>
        </p:blipFill>
        <p:spPr bwMode="auto">
          <a:xfrm>
            <a:off x="1" y="0"/>
            <a:ext cx="9107805" cy="512064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63490" name="Picture 2"/>
          <p:cNvPicPr>
            <a:picLocks noChangeAspect="1" noChangeArrowheads="1"/>
          </p:cNvPicPr>
          <p:nvPr/>
        </p:nvPicPr>
        <p:blipFill>
          <a:blip r:embed="rId2" cstate="print"/>
          <a:srcRect/>
          <a:stretch>
            <a:fillRect/>
          </a:stretch>
        </p:blipFill>
        <p:spPr bwMode="auto">
          <a:xfrm>
            <a:off x="0" y="0"/>
            <a:ext cx="13011150" cy="73152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noChangeArrowheads="1"/>
          </p:cNvPicPr>
          <p:nvPr/>
        </p:nvPicPr>
        <p:blipFill>
          <a:blip r:embed="rId2" cstate="print"/>
          <a:srcRect/>
          <a:stretch>
            <a:fillRect/>
          </a:stretch>
        </p:blipFill>
        <p:spPr bwMode="auto">
          <a:xfrm>
            <a:off x="-133349" y="381000"/>
            <a:ext cx="9277349" cy="5215962"/>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79874" name="Picture 2"/>
          <p:cNvPicPr>
            <a:picLocks noChangeAspect="1" noChangeArrowheads="1"/>
          </p:cNvPicPr>
          <p:nvPr/>
        </p:nvPicPr>
        <p:blipFill>
          <a:blip r:embed="rId2" cstate="print"/>
          <a:srcRect/>
          <a:stretch>
            <a:fillRect/>
          </a:stretch>
        </p:blipFill>
        <p:spPr bwMode="auto">
          <a:xfrm>
            <a:off x="1" y="0"/>
            <a:ext cx="9107805" cy="5120640"/>
          </a:xfrm>
          <a:prstGeom prst="rect">
            <a:avLst/>
          </a:prstGeom>
          <a:noFill/>
          <a:ln w="9525">
            <a:noFill/>
            <a:miter lim="800000"/>
            <a:headEnd/>
            <a:tailEnd/>
          </a:ln>
          <a:effectLst/>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80898" name="Picture 2"/>
          <p:cNvPicPr>
            <a:picLocks noChangeAspect="1" noChangeArrowheads="1"/>
          </p:cNvPicPr>
          <p:nvPr/>
        </p:nvPicPr>
        <p:blipFill>
          <a:blip r:embed="rId2" cstate="print"/>
          <a:srcRect/>
          <a:stretch>
            <a:fillRect/>
          </a:stretch>
        </p:blipFill>
        <p:spPr bwMode="auto">
          <a:xfrm>
            <a:off x="1" y="0"/>
            <a:ext cx="9107805" cy="5120640"/>
          </a:xfrm>
          <a:prstGeom prst="rect">
            <a:avLst/>
          </a:prstGeom>
          <a:noFill/>
          <a:ln w="9525">
            <a:noFill/>
            <a:miter lim="800000"/>
            <a:headEnd/>
            <a:tailEnd/>
          </a:ln>
          <a:effectLst/>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64514" name="Picture 2"/>
          <p:cNvPicPr>
            <a:picLocks noChangeAspect="1" noChangeArrowheads="1"/>
          </p:cNvPicPr>
          <p:nvPr/>
        </p:nvPicPr>
        <p:blipFill>
          <a:blip r:embed="rId2" cstate="print"/>
          <a:srcRect/>
          <a:stretch>
            <a:fillRect/>
          </a:stretch>
        </p:blipFill>
        <p:spPr bwMode="auto">
          <a:xfrm>
            <a:off x="188595" y="0"/>
            <a:ext cx="9107805" cy="5120640"/>
          </a:xfrm>
          <a:prstGeom prst="rect">
            <a:avLst/>
          </a:prstGeom>
          <a:noFill/>
          <a:ln w="9525">
            <a:noFill/>
            <a:miter lim="800000"/>
            <a:headEnd/>
            <a:tailEnd/>
          </a:ln>
          <a:effectLst/>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65538" name="Picture 2"/>
          <p:cNvPicPr>
            <a:picLocks noChangeAspect="1" noChangeArrowheads="1"/>
          </p:cNvPicPr>
          <p:nvPr/>
        </p:nvPicPr>
        <p:blipFill>
          <a:blip r:embed="rId2" cstate="print"/>
          <a:srcRect/>
          <a:stretch>
            <a:fillRect/>
          </a:stretch>
        </p:blipFill>
        <p:spPr bwMode="auto">
          <a:xfrm>
            <a:off x="1" y="0"/>
            <a:ext cx="9107805" cy="5120640"/>
          </a:xfrm>
          <a:prstGeom prst="rect">
            <a:avLst/>
          </a:prstGeom>
          <a:noFill/>
          <a:ln w="9525">
            <a:noFill/>
            <a:miter lim="800000"/>
            <a:headEnd/>
            <a:tailEnd/>
          </a:ln>
          <a:effectLst/>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66562" name="Picture 2"/>
          <p:cNvPicPr>
            <a:picLocks noChangeAspect="1" noChangeArrowheads="1"/>
          </p:cNvPicPr>
          <p:nvPr/>
        </p:nvPicPr>
        <p:blipFill>
          <a:blip r:embed="rId2" cstate="print"/>
          <a:srcRect/>
          <a:stretch>
            <a:fillRect/>
          </a:stretch>
        </p:blipFill>
        <p:spPr bwMode="auto">
          <a:xfrm>
            <a:off x="1" y="0"/>
            <a:ext cx="9107805" cy="5120640"/>
          </a:xfrm>
          <a:prstGeom prst="rect">
            <a:avLst/>
          </a:prstGeom>
          <a:noFill/>
          <a:ln w="9525">
            <a:noFill/>
            <a:miter lim="800000"/>
            <a:headEnd/>
            <a:tailEnd/>
          </a:ln>
          <a:effec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2" name="Text Box 4"/>
          <p:cNvSpPr txBox="1">
            <a:spLocks noChangeArrowheads="1"/>
          </p:cNvSpPr>
          <p:nvPr/>
        </p:nvSpPr>
        <p:spPr bwMode="auto">
          <a:xfrm>
            <a:off x="990600" y="1828800"/>
            <a:ext cx="7407275" cy="830997"/>
          </a:xfrm>
          <a:prstGeom prst="rect">
            <a:avLst/>
          </a:prstGeom>
          <a:noFill/>
          <a:ln w="9525">
            <a:noFill/>
            <a:miter lim="800000"/>
            <a:headEnd/>
            <a:tailEnd/>
          </a:ln>
          <a:effectLst/>
        </p:spPr>
        <p:txBody>
          <a:bodyPr>
            <a:spAutoFit/>
          </a:bodyPr>
          <a:lstStyle/>
          <a:p>
            <a:r>
              <a:rPr lang="en-US" altLang="en-US" dirty="0">
                <a:solidFill>
                  <a:schemeClr val="tx1"/>
                </a:solidFill>
              </a:rPr>
              <a:t>Each consists of :</a:t>
            </a:r>
          </a:p>
          <a:p>
            <a:r>
              <a:rPr lang="en-US" altLang="en-US" dirty="0">
                <a:solidFill>
                  <a:schemeClr val="tx1"/>
                </a:solidFill>
              </a:rPr>
              <a:t>	DENDRITES, AXON, and SYNAPSE.</a:t>
            </a:r>
          </a:p>
        </p:txBody>
      </p:sp>
      <p:sp>
        <p:nvSpPr>
          <p:cNvPr id="17413" name="Text Box 5"/>
          <p:cNvSpPr txBox="1">
            <a:spLocks noChangeArrowheads="1"/>
          </p:cNvSpPr>
          <p:nvPr/>
        </p:nvSpPr>
        <p:spPr bwMode="auto">
          <a:xfrm>
            <a:off x="914400" y="685800"/>
            <a:ext cx="7848600" cy="641350"/>
          </a:xfrm>
          <a:prstGeom prst="rect">
            <a:avLst/>
          </a:prstGeom>
          <a:noFill/>
          <a:ln w="9525">
            <a:noFill/>
            <a:miter lim="800000"/>
            <a:headEnd/>
            <a:tailEnd/>
          </a:ln>
          <a:effectLst/>
        </p:spPr>
        <p:txBody>
          <a:bodyPr>
            <a:spAutoFit/>
          </a:bodyPr>
          <a:lstStyle/>
          <a:p>
            <a:pPr algn="ctr">
              <a:spcBef>
                <a:spcPct val="50000"/>
              </a:spcBef>
            </a:pPr>
            <a:r>
              <a:rPr lang="en-US" altLang="en-US" sz="3600">
                <a:solidFill>
                  <a:schemeClr val="tx1"/>
                </a:solidFill>
              </a:rPr>
              <a:t>How Does the Brain Work ? (2)</a:t>
            </a:r>
            <a:endParaRPr lang="en-US" altLang="en-US">
              <a:solidFill>
                <a:schemeClr val="tx1"/>
              </a:solidFill>
              <a:latin typeface="Times New Roman" pitchFamily="18" charset="0"/>
            </a:endParaRPr>
          </a:p>
        </p:txBody>
      </p:sp>
      <p:pic>
        <p:nvPicPr>
          <p:cNvPr id="17417" name="Picture 9" descr="Artificial Neural Network Applications and Algorithms - XenonStack"/>
          <p:cNvPicPr>
            <a:picLocks noChangeAspect="1" noChangeArrowheads="1"/>
          </p:cNvPicPr>
          <p:nvPr/>
        </p:nvPicPr>
        <p:blipFill>
          <a:blip r:embed="rId2" cstate="print"/>
          <a:srcRect/>
          <a:stretch>
            <a:fillRect/>
          </a:stretch>
        </p:blipFill>
        <p:spPr bwMode="auto">
          <a:xfrm>
            <a:off x="1066800" y="3200400"/>
            <a:ext cx="7181850" cy="3048001"/>
          </a:xfrm>
          <a:prstGeom prst="rect">
            <a:avLst/>
          </a:prstGeom>
          <a:noFill/>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67586" name="Picture 2"/>
          <p:cNvPicPr>
            <a:picLocks noChangeAspect="1" noChangeArrowheads="1"/>
          </p:cNvPicPr>
          <p:nvPr/>
        </p:nvPicPr>
        <p:blipFill>
          <a:blip r:embed="rId2" cstate="print"/>
          <a:srcRect/>
          <a:stretch>
            <a:fillRect/>
          </a:stretch>
        </p:blipFill>
        <p:spPr bwMode="auto">
          <a:xfrm>
            <a:off x="1" y="0"/>
            <a:ext cx="9107805" cy="5120640"/>
          </a:xfrm>
          <a:prstGeom prst="rect">
            <a:avLst/>
          </a:prstGeom>
          <a:noFill/>
          <a:ln w="9525">
            <a:noFill/>
            <a:miter lim="800000"/>
            <a:headEnd/>
            <a:tailEnd/>
          </a:ln>
          <a:effectLst/>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68610" name="Picture 2"/>
          <p:cNvPicPr>
            <a:picLocks noChangeAspect="1" noChangeArrowheads="1"/>
          </p:cNvPicPr>
          <p:nvPr/>
        </p:nvPicPr>
        <p:blipFill>
          <a:blip r:embed="rId2" cstate="print"/>
          <a:srcRect/>
          <a:stretch>
            <a:fillRect/>
          </a:stretch>
        </p:blipFill>
        <p:spPr bwMode="auto">
          <a:xfrm>
            <a:off x="1" y="0"/>
            <a:ext cx="9107805" cy="5120640"/>
          </a:xfrm>
          <a:prstGeom prst="rect">
            <a:avLst/>
          </a:prstGeom>
          <a:noFill/>
          <a:ln w="9525">
            <a:noFill/>
            <a:miter lim="800000"/>
            <a:headEnd/>
            <a:tailEnd/>
          </a:ln>
          <a:effectLst/>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69634" name="Picture 2"/>
          <p:cNvPicPr>
            <a:picLocks noChangeAspect="1" noChangeArrowheads="1"/>
          </p:cNvPicPr>
          <p:nvPr/>
        </p:nvPicPr>
        <p:blipFill>
          <a:blip r:embed="rId2" cstate="print"/>
          <a:srcRect/>
          <a:stretch>
            <a:fillRect/>
          </a:stretch>
        </p:blipFill>
        <p:spPr bwMode="auto">
          <a:xfrm>
            <a:off x="1" y="0"/>
            <a:ext cx="9107805" cy="5120640"/>
          </a:xfrm>
          <a:prstGeom prst="rect">
            <a:avLst/>
          </a:prstGeom>
          <a:noFill/>
          <a:ln w="9525">
            <a:noFill/>
            <a:miter lim="800000"/>
            <a:headEnd/>
            <a:tailEnd/>
          </a:ln>
          <a:effectLst/>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70658" name="Picture 2"/>
          <p:cNvPicPr>
            <a:picLocks noChangeAspect="1" noChangeArrowheads="1"/>
          </p:cNvPicPr>
          <p:nvPr/>
        </p:nvPicPr>
        <p:blipFill>
          <a:blip r:embed="rId2" cstate="print"/>
          <a:srcRect/>
          <a:stretch>
            <a:fillRect/>
          </a:stretch>
        </p:blipFill>
        <p:spPr bwMode="auto">
          <a:xfrm>
            <a:off x="1" y="0"/>
            <a:ext cx="9107805" cy="5120640"/>
          </a:xfrm>
          <a:prstGeom prst="rect">
            <a:avLst/>
          </a:prstGeom>
          <a:noFill/>
          <a:ln w="9525">
            <a:noFill/>
            <a:miter lim="800000"/>
            <a:headEnd/>
            <a:tailEnd/>
          </a:ln>
          <a:effectLst/>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81922" name="Picture 2"/>
          <p:cNvPicPr>
            <a:picLocks noChangeAspect="1" noChangeArrowheads="1"/>
          </p:cNvPicPr>
          <p:nvPr/>
        </p:nvPicPr>
        <p:blipFill>
          <a:blip r:embed="rId2" cstate="print"/>
          <a:srcRect/>
          <a:stretch>
            <a:fillRect/>
          </a:stretch>
        </p:blipFill>
        <p:spPr bwMode="auto">
          <a:xfrm>
            <a:off x="1" y="0"/>
            <a:ext cx="9107805" cy="5120640"/>
          </a:xfrm>
          <a:prstGeom prst="rect">
            <a:avLst/>
          </a:prstGeom>
          <a:noFill/>
          <a:ln w="9525">
            <a:noFill/>
            <a:miter lim="800000"/>
            <a:headEnd/>
            <a:tailEnd/>
          </a:ln>
          <a:effectLst/>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82946" name="Picture 2"/>
          <p:cNvPicPr>
            <a:picLocks noChangeAspect="1" noChangeArrowheads="1"/>
          </p:cNvPicPr>
          <p:nvPr/>
        </p:nvPicPr>
        <p:blipFill>
          <a:blip r:embed="rId2" cstate="print"/>
          <a:srcRect/>
          <a:stretch>
            <a:fillRect/>
          </a:stretch>
        </p:blipFill>
        <p:spPr bwMode="auto">
          <a:xfrm>
            <a:off x="1" y="0"/>
            <a:ext cx="9107805" cy="5120640"/>
          </a:xfrm>
          <a:prstGeom prst="rect">
            <a:avLst/>
          </a:prstGeom>
          <a:noFill/>
          <a:ln w="9525">
            <a:noFill/>
            <a:miter lim="800000"/>
            <a:headEnd/>
            <a:tailEnd/>
          </a:ln>
          <a:effectLst/>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71682" name="Picture 2"/>
          <p:cNvPicPr>
            <a:picLocks noChangeAspect="1" noChangeArrowheads="1"/>
          </p:cNvPicPr>
          <p:nvPr/>
        </p:nvPicPr>
        <p:blipFill>
          <a:blip r:embed="rId2" cstate="print"/>
          <a:srcRect/>
          <a:stretch>
            <a:fillRect/>
          </a:stretch>
        </p:blipFill>
        <p:spPr bwMode="auto">
          <a:xfrm>
            <a:off x="1" y="0"/>
            <a:ext cx="9107805" cy="5120640"/>
          </a:xfrm>
          <a:prstGeom prst="rect">
            <a:avLst/>
          </a:prstGeom>
          <a:noFill/>
          <a:ln w="9525">
            <a:noFill/>
            <a:miter lim="800000"/>
            <a:headEnd/>
            <a:tailEnd/>
          </a:ln>
          <a:effectLst/>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72706" name="Picture 2"/>
          <p:cNvPicPr>
            <a:picLocks noChangeAspect="1" noChangeArrowheads="1"/>
          </p:cNvPicPr>
          <p:nvPr/>
        </p:nvPicPr>
        <p:blipFill>
          <a:blip r:embed="rId2" cstate="print"/>
          <a:srcRect/>
          <a:stretch>
            <a:fillRect/>
          </a:stretch>
        </p:blipFill>
        <p:spPr bwMode="auto">
          <a:xfrm>
            <a:off x="1" y="0"/>
            <a:ext cx="9107805" cy="5120640"/>
          </a:xfrm>
          <a:prstGeom prst="rect">
            <a:avLst/>
          </a:prstGeom>
          <a:noFill/>
          <a:ln w="9525">
            <a:noFill/>
            <a:miter lim="800000"/>
            <a:headEnd/>
            <a:tailEnd/>
          </a:ln>
          <a:effectLst/>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73730" name="Picture 2"/>
          <p:cNvPicPr>
            <a:picLocks noChangeAspect="1" noChangeArrowheads="1"/>
          </p:cNvPicPr>
          <p:nvPr/>
        </p:nvPicPr>
        <p:blipFill>
          <a:blip r:embed="rId2" cstate="print"/>
          <a:srcRect/>
          <a:stretch>
            <a:fillRect/>
          </a:stretch>
        </p:blipFill>
        <p:spPr bwMode="auto">
          <a:xfrm>
            <a:off x="1" y="0"/>
            <a:ext cx="9107805" cy="5120640"/>
          </a:xfrm>
          <a:prstGeom prst="rect">
            <a:avLst/>
          </a:prstGeom>
          <a:noFill/>
          <a:ln w="9525">
            <a:noFill/>
            <a:miter lim="800000"/>
            <a:headEnd/>
            <a:tailEnd/>
          </a:ln>
          <a:effectLst/>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74754" name="Picture 2"/>
          <p:cNvPicPr>
            <a:picLocks noChangeAspect="1" noChangeArrowheads="1"/>
          </p:cNvPicPr>
          <p:nvPr/>
        </p:nvPicPr>
        <p:blipFill>
          <a:blip r:embed="rId2" cstate="print"/>
          <a:srcRect/>
          <a:stretch>
            <a:fillRect/>
          </a:stretch>
        </p:blipFill>
        <p:spPr bwMode="auto">
          <a:xfrm>
            <a:off x="1" y="0"/>
            <a:ext cx="9107805" cy="5120640"/>
          </a:xfrm>
          <a:prstGeom prst="rect">
            <a:avLst/>
          </a:prstGeom>
          <a:noFill/>
          <a:ln w="9525">
            <a:noFill/>
            <a:miter lim="800000"/>
            <a:headEnd/>
            <a:tailEnd/>
          </a:ln>
          <a:effec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ext Box 2"/>
          <p:cNvSpPr txBox="1">
            <a:spLocks noChangeArrowheads="1"/>
          </p:cNvSpPr>
          <p:nvPr/>
        </p:nvSpPr>
        <p:spPr bwMode="auto">
          <a:xfrm>
            <a:off x="1600200" y="6521450"/>
            <a:ext cx="6854825" cy="336550"/>
          </a:xfrm>
          <a:prstGeom prst="rect">
            <a:avLst/>
          </a:prstGeom>
          <a:noFill/>
          <a:ln w="9525">
            <a:noFill/>
            <a:miter lim="800000"/>
            <a:headEnd/>
            <a:tailEnd/>
          </a:ln>
          <a:effectLst/>
        </p:spPr>
        <p:txBody>
          <a:bodyPr wrap="none">
            <a:spAutoFit/>
          </a:bodyPr>
          <a:lstStyle/>
          <a:p>
            <a:r>
              <a:rPr lang="en-US" altLang="en-US" sz="1600">
                <a:solidFill>
                  <a:schemeClr val="tx1"/>
                </a:solidFill>
                <a:latin typeface="Times New Roman" pitchFamily="18" charset="0"/>
              </a:rPr>
              <a:t>Presented by Martin Ho, Eddy Li, Eric Wong and Kitty Wong - Copyright© 2000</a:t>
            </a:r>
            <a:endParaRPr lang="en-US" altLang="en-US">
              <a:solidFill>
                <a:schemeClr val="tx1"/>
              </a:solidFill>
              <a:latin typeface="Times New Roman" pitchFamily="18" charset="0"/>
            </a:endParaRPr>
          </a:p>
        </p:txBody>
      </p:sp>
      <p:sp>
        <p:nvSpPr>
          <p:cNvPr id="18435" name="Text Box 3"/>
          <p:cNvSpPr txBox="1">
            <a:spLocks noChangeArrowheads="1"/>
          </p:cNvSpPr>
          <p:nvPr/>
        </p:nvSpPr>
        <p:spPr bwMode="auto">
          <a:xfrm>
            <a:off x="914400" y="685800"/>
            <a:ext cx="7848600" cy="641350"/>
          </a:xfrm>
          <a:prstGeom prst="rect">
            <a:avLst/>
          </a:prstGeom>
          <a:noFill/>
          <a:ln w="9525">
            <a:noFill/>
            <a:miter lim="800000"/>
            <a:headEnd/>
            <a:tailEnd/>
          </a:ln>
          <a:effectLst/>
        </p:spPr>
        <p:txBody>
          <a:bodyPr>
            <a:spAutoFit/>
          </a:bodyPr>
          <a:lstStyle/>
          <a:p>
            <a:pPr algn="ctr">
              <a:spcBef>
                <a:spcPct val="50000"/>
              </a:spcBef>
            </a:pPr>
            <a:r>
              <a:rPr lang="en-US" altLang="en-US" sz="3600">
                <a:solidFill>
                  <a:schemeClr val="tx1"/>
                </a:solidFill>
              </a:rPr>
              <a:t>Brain vs. Digital Computers (1)</a:t>
            </a:r>
            <a:endParaRPr lang="en-US" altLang="en-US">
              <a:solidFill>
                <a:schemeClr val="tx1"/>
              </a:solidFill>
              <a:latin typeface="Times New Roman" pitchFamily="18" charset="0"/>
            </a:endParaRPr>
          </a:p>
        </p:txBody>
      </p:sp>
      <p:sp>
        <p:nvSpPr>
          <p:cNvPr id="18436" name="Text Box 4"/>
          <p:cNvSpPr txBox="1">
            <a:spLocks noChangeArrowheads="1"/>
          </p:cNvSpPr>
          <p:nvPr/>
        </p:nvSpPr>
        <p:spPr bwMode="auto">
          <a:xfrm>
            <a:off x="1219200" y="2057400"/>
            <a:ext cx="7162800" cy="3785652"/>
          </a:xfrm>
          <a:prstGeom prst="rect">
            <a:avLst/>
          </a:prstGeom>
          <a:noFill/>
          <a:ln w="9525">
            <a:noFill/>
            <a:miter lim="800000"/>
            <a:headEnd/>
            <a:tailEnd/>
          </a:ln>
          <a:effectLst/>
        </p:spPr>
        <p:txBody>
          <a:bodyPr>
            <a:spAutoFit/>
          </a:bodyPr>
          <a:lstStyle/>
          <a:p>
            <a:pPr>
              <a:buFontTx/>
              <a:buChar char="-"/>
            </a:pPr>
            <a:r>
              <a:rPr lang="en-US" altLang="en-US">
                <a:solidFill>
                  <a:schemeClr val="tx1"/>
                </a:solidFill>
              </a:rPr>
              <a:t> Computers require hundreds of cycles to simulate </a:t>
            </a:r>
          </a:p>
          <a:p>
            <a:r>
              <a:rPr lang="en-US" altLang="en-US">
                <a:solidFill>
                  <a:schemeClr val="tx1"/>
                </a:solidFill>
              </a:rPr>
              <a:t>  a firing of a neuron.</a:t>
            </a:r>
          </a:p>
          <a:p>
            <a:endParaRPr lang="en-US" altLang="en-US">
              <a:solidFill>
                <a:schemeClr val="tx1"/>
              </a:solidFill>
            </a:endParaRPr>
          </a:p>
          <a:p>
            <a:r>
              <a:rPr lang="en-US" altLang="en-US">
                <a:solidFill>
                  <a:schemeClr val="tx1"/>
                </a:solidFill>
              </a:rPr>
              <a:t>- The brain can fire all the neurons in a single step. </a:t>
            </a:r>
          </a:p>
          <a:p>
            <a:r>
              <a:rPr lang="en-US" altLang="en-US">
                <a:solidFill>
                  <a:schemeClr val="tx1"/>
                </a:solidFill>
              </a:rPr>
              <a:t>            Parallelism</a:t>
            </a:r>
            <a:endParaRPr lang="en-US" altLang="en-US">
              <a:solidFill>
                <a:schemeClr val="tx1"/>
              </a:solidFill>
              <a:latin typeface="Times New Roman" pitchFamily="18" charset="0"/>
            </a:endParaRPr>
          </a:p>
          <a:p>
            <a:endParaRPr lang="en-US" altLang="en-US">
              <a:solidFill>
                <a:schemeClr val="tx1"/>
              </a:solidFill>
              <a:latin typeface="Times New Roman" pitchFamily="18" charset="0"/>
            </a:endParaRPr>
          </a:p>
          <a:p>
            <a:r>
              <a:rPr lang="en-US" altLang="en-US">
                <a:solidFill>
                  <a:schemeClr val="tx1"/>
                </a:solidFill>
              </a:rPr>
              <a:t>- Serial computers require billions of cycles to </a:t>
            </a:r>
          </a:p>
          <a:p>
            <a:r>
              <a:rPr lang="en-US" altLang="en-US">
                <a:solidFill>
                  <a:schemeClr val="tx1"/>
                </a:solidFill>
              </a:rPr>
              <a:t>  perform some tasks but the brain takes less than </a:t>
            </a:r>
          </a:p>
          <a:p>
            <a:r>
              <a:rPr lang="en-US" altLang="en-US">
                <a:solidFill>
                  <a:schemeClr val="tx1"/>
                </a:solidFill>
              </a:rPr>
              <a:t>  a second.</a:t>
            </a:r>
          </a:p>
          <a:p>
            <a:r>
              <a:rPr lang="en-US" altLang="en-US">
                <a:solidFill>
                  <a:schemeClr val="tx1"/>
                </a:solidFill>
              </a:rPr>
              <a:t>	e.g. Face Recognition </a:t>
            </a:r>
            <a:endParaRPr lang="en-US" altLang="en-US">
              <a:solidFill>
                <a:schemeClr val="tx1"/>
              </a:solidFill>
              <a:latin typeface="Times New Roman" pitchFamily="18" charset="0"/>
            </a:endParaRPr>
          </a:p>
        </p:txBody>
      </p:sp>
      <p:sp>
        <p:nvSpPr>
          <p:cNvPr id="18437" name="AutoShape 5"/>
          <p:cNvSpPr>
            <a:spLocks noChangeArrowheads="1"/>
          </p:cNvSpPr>
          <p:nvPr/>
        </p:nvSpPr>
        <p:spPr bwMode="auto">
          <a:xfrm>
            <a:off x="1600200" y="3657600"/>
            <a:ext cx="533400" cy="152400"/>
          </a:xfrm>
          <a:prstGeom prst="chevron">
            <a:avLst>
              <a:gd name="adj" fmla="val 87500"/>
            </a:avLst>
          </a:prstGeom>
          <a:solidFill>
            <a:schemeClr val="bg1"/>
          </a:solidFill>
          <a:ln w="9525">
            <a:solidFill>
              <a:schemeClr val="tx1"/>
            </a:solidFill>
            <a:miter lim="800000"/>
            <a:headEnd/>
            <a:tailEnd/>
          </a:ln>
          <a:effectLst/>
        </p:spPr>
        <p:txBody>
          <a:bodyPr wrap="none" anchor="ctr"/>
          <a:lstStyle/>
          <a:p>
            <a:endParaRPr lang="en-US">
              <a:solidFill>
                <a:schemeClr val="tx1"/>
              </a:solidFill>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75778" name="Picture 2"/>
          <p:cNvPicPr>
            <a:picLocks noChangeAspect="1" noChangeArrowheads="1"/>
          </p:cNvPicPr>
          <p:nvPr/>
        </p:nvPicPr>
        <p:blipFill>
          <a:blip r:embed="rId2" cstate="print"/>
          <a:srcRect/>
          <a:stretch>
            <a:fillRect/>
          </a:stretch>
        </p:blipFill>
        <p:spPr bwMode="auto">
          <a:xfrm>
            <a:off x="1" y="0"/>
            <a:ext cx="9107805" cy="5120640"/>
          </a:xfrm>
          <a:prstGeom prst="rect">
            <a:avLst/>
          </a:prstGeom>
          <a:noFill/>
          <a:ln w="9525">
            <a:noFill/>
            <a:miter lim="800000"/>
            <a:headEnd/>
            <a:tailEnd/>
          </a:ln>
          <a:effectLst/>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76802" name="Picture 2"/>
          <p:cNvPicPr>
            <a:picLocks noChangeAspect="1" noChangeArrowheads="1"/>
          </p:cNvPicPr>
          <p:nvPr/>
        </p:nvPicPr>
        <p:blipFill>
          <a:blip r:embed="rId2" cstate="print"/>
          <a:srcRect/>
          <a:stretch>
            <a:fillRect/>
          </a:stretch>
        </p:blipFill>
        <p:spPr bwMode="auto">
          <a:xfrm>
            <a:off x="1" y="0"/>
            <a:ext cx="9107805" cy="5120640"/>
          </a:xfrm>
          <a:prstGeom prst="rect">
            <a:avLst/>
          </a:prstGeom>
          <a:noFill/>
          <a:ln w="9525">
            <a:noFill/>
            <a:miter lim="800000"/>
            <a:headEnd/>
            <a:tailEnd/>
          </a:ln>
          <a:effectLst/>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77826" name="Picture 2"/>
          <p:cNvPicPr>
            <a:picLocks noChangeAspect="1" noChangeArrowheads="1"/>
          </p:cNvPicPr>
          <p:nvPr/>
        </p:nvPicPr>
        <p:blipFill>
          <a:blip r:embed="rId2" cstate="print"/>
          <a:srcRect/>
          <a:stretch>
            <a:fillRect/>
          </a:stretch>
        </p:blipFill>
        <p:spPr bwMode="auto">
          <a:xfrm>
            <a:off x="1" y="0"/>
            <a:ext cx="9107805" cy="5120640"/>
          </a:xfrm>
          <a:prstGeom prst="rect">
            <a:avLst/>
          </a:prstGeom>
          <a:noFill/>
          <a:ln w="9525">
            <a:noFill/>
            <a:miter lim="800000"/>
            <a:headEnd/>
            <a:tailEnd/>
          </a:ln>
          <a:effectLst/>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78850" name="Picture 2"/>
          <p:cNvPicPr>
            <a:picLocks noChangeAspect="1" noChangeArrowheads="1"/>
          </p:cNvPicPr>
          <p:nvPr/>
        </p:nvPicPr>
        <p:blipFill>
          <a:blip r:embed="rId2" cstate="print"/>
          <a:srcRect/>
          <a:stretch>
            <a:fillRect/>
          </a:stretch>
        </p:blipFill>
        <p:spPr bwMode="auto">
          <a:xfrm>
            <a:off x="1" y="0"/>
            <a:ext cx="9107805" cy="5120640"/>
          </a:xfrm>
          <a:prstGeom prst="rect">
            <a:avLst/>
          </a:prstGeom>
          <a:noFill/>
          <a:ln w="9525">
            <a:noFill/>
            <a:miter lim="800000"/>
            <a:headEnd/>
            <a:tailEnd/>
          </a:ln>
          <a:effectLst/>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Loss Functions</a:t>
            </a:r>
          </a:p>
        </p:txBody>
      </p:sp>
      <p:sp>
        <p:nvSpPr>
          <p:cNvPr id="3" name="Content Placeholder 2"/>
          <p:cNvSpPr>
            <a:spLocks noGrp="1"/>
          </p:cNvSpPr>
          <p:nvPr>
            <p:ph idx="1"/>
          </p:nvPr>
        </p:nvSpPr>
        <p:spPr/>
        <p:txBody>
          <a:bodyPr/>
          <a:lstStyle/>
          <a:p>
            <a:r>
              <a:rPr lang="en-US" dirty="0"/>
              <a:t>Regression</a:t>
            </a:r>
          </a:p>
          <a:p>
            <a:r>
              <a:rPr lang="en-US" dirty="0"/>
              <a:t>Classification</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83970" name="Picture 2"/>
          <p:cNvPicPr>
            <a:picLocks noChangeAspect="1" noChangeArrowheads="1"/>
          </p:cNvPicPr>
          <p:nvPr/>
        </p:nvPicPr>
        <p:blipFill>
          <a:blip r:embed="rId2" cstate="print"/>
          <a:srcRect/>
          <a:stretch>
            <a:fillRect/>
          </a:stretch>
        </p:blipFill>
        <p:spPr bwMode="auto">
          <a:xfrm>
            <a:off x="1" y="0"/>
            <a:ext cx="9107805" cy="5120640"/>
          </a:xfrm>
          <a:prstGeom prst="rect">
            <a:avLst/>
          </a:prstGeom>
          <a:noFill/>
          <a:ln w="9525">
            <a:noFill/>
            <a:miter lim="800000"/>
            <a:headEnd/>
            <a:tailEnd/>
          </a:ln>
          <a:effectLst/>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84994" name="Picture 2"/>
          <p:cNvPicPr>
            <a:picLocks noChangeAspect="1" noChangeArrowheads="1"/>
          </p:cNvPicPr>
          <p:nvPr/>
        </p:nvPicPr>
        <p:blipFill>
          <a:blip r:embed="rId2" cstate="print"/>
          <a:srcRect/>
          <a:stretch>
            <a:fillRect/>
          </a:stretch>
        </p:blipFill>
        <p:spPr bwMode="auto">
          <a:xfrm>
            <a:off x="1" y="0"/>
            <a:ext cx="9107805" cy="5120640"/>
          </a:xfrm>
          <a:prstGeom prst="rect">
            <a:avLst/>
          </a:prstGeom>
          <a:noFill/>
          <a:ln w="9525">
            <a:noFill/>
            <a:miter lim="800000"/>
            <a:headEnd/>
            <a:tailEnd/>
          </a:ln>
          <a:effectLst/>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86018" name="Picture 2"/>
          <p:cNvPicPr>
            <a:picLocks noChangeAspect="1" noChangeArrowheads="1"/>
          </p:cNvPicPr>
          <p:nvPr/>
        </p:nvPicPr>
        <p:blipFill>
          <a:blip r:embed="rId2" cstate="print"/>
          <a:srcRect/>
          <a:stretch>
            <a:fillRect/>
          </a:stretch>
        </p:blipFill>
        <p:spPr bwMode="auto">
          <a:xfrm>
            <a:off x="1" y="0"/>
            <a:ext cx="9107805" cy="5120640"/>
          </a:xfrm>
          <a:prstGeom prst="rect">
            <a:avLst/>
          </a:prstGeom>
          <a:noFill/>
          <a:ln w="9525">
            <a:noFill/>
            <a:miter lim="800000"/>
            <a:headEnd/>
            <a:tailEnd/>
          </a:ln>
          <a:effectLst/>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87042" name="Picture 2"/>
          <p:cNvPicPr>
            <a:picLocks noChangeAspect="1" noChangeArrowheads="1"/>
          </p:cNvPicPr>
          <p:nvPr/>
        </p:nvPicPr>
        <p:blipFill>
          <a:blip r:embed="rId2" cstate="print"/>
          <a:srcRect/>
          <a:stretch>
            <a:fillRect/>
          </a:stretch>
        </p:blipFill>
        <p:spPr bwMode="auto">
          <a:xfrm>
            <a:off x="1" y="0"/>
            <a:ext cx="9107805" cy="5120640"/>
          </a:xfrm>
          <a:prstGeom prst="rect">
            <a:avLst/>
          </a:prstGeom>
          <a:noFill/>
          <a:ln w="9525">
            <a:noFill/>
            <a:miter lim="800000"/>
            <a:headEnd/>
            <a:tailEnd/>
          </a:ln>
          <a:effectLst/>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88066" name="Picture 2"/>
          <p:cNvPicPr>
            <a:picLocks noChangeAspect="1" noChangeArrowheads="1"/>
          </p:cNvPicPr>
          <p:nvPr/>
        </p:nvPicPr>
        <p:blipFill>
          <a:blip r:embed="rId2" cstate="print"/>
          <a:srcRect/>
          <a:stretch>
            <a:fillRect/>
          </a:stretch>
        </p:blipFill>
        <p:spPr bwMode="auto">
          <a:xfrm>
            <a:off x="1" y="0"/>
            <a:ext cx="9107805" cy="5120640"/>
          </a:xfrm>
          <a:prstGeom prst="rect">
            <a:avLst/>
          </a:prstGeom>
          <a:noFill/>
          <a:ln w="9525">
            <a:noFill/>
            <a:miter lim="800000"/>
            <a:headEnd/>
            <a:tailEnd/>
          </a:ln>
          <a:effec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ext Box 2"/>
          <p:cNvSpPr txBox="1">
            <a:spLocks noChangeArrowheads="1"/>
          </p:cNvSpPr>
          <p:nvPr/>
        </p:nvSpPr>
        <p:spPr bwMode="auto">
          <a:xfrm>
            <a:off x="1600200" y="6521450"/>
            <a:ext cx="6854825" cy="336550"/>
          </a:xfrm>
          <a:prstGeom prst="rect">
            <a:avLst/>
          </a:prstGeom>
          <a:noFill/>
          <a:ln w="9525">
            <a:noFill/>
            <a:miter lim="800000"/>
            <a:headEnd/>
            <a:tailEnd/>
          </a:ln>
          <a:effectLst/>
        </p:spPr>
        <p:txBody>
          <a:bodyPr wrap="none">
            <a:spAutoFit/>
          </a:bodyPr>
          <a:lstStyle/>
          <a:p>
            <a:r>
              <a:rPr lang="en-US" altLang="en-US" sz="1600">
                <a:solidFill>
                  <a:schemeClr val="tx1"/>
                </a:solidFill>
                <a:latin typeface="Times New Roman" pitchFamily="18" charset="0"/>
              </a:rPr>
              <a:t>Presented by Martin Ho, Eddy Li, Eric Wong and Kitty Wong - Copyright© 2000</a:t>
            </a:r>
            <a:endParaRPr lang="en-US" altLang="en-US">
              <a:solidFill>
                <a:schemeClr val="tx1"/>
              </a:solidFill>
              <a:latin typeface="Times New Roman" pitchFamily="18" charset="0"/>
            </a:endParaRPr>
          </a:p>
        </p:txBody>
      </p:sp>
      <p:sp>
        <p:nvSpPr>
          <p:cNvPr id="40963" name="Text Box 3"/>
          <p:cNvSpPr txBox="1">
            <a:spLocks noChangeArrowheads="1"/>
          </p:cNvSpPr>
          <p:nvPr/>
        </p:nvSpPr>
        <p:spPr bwMode="auto">
          <a:xfrm>
            <a:off x="838200" y="381000"/>
            <a:ext cx="7848600" cy="641350"/>
          </a:xfrm>
          <a:prstGeom prst="rect">
            <a:avLst/>
          </a:prstGeom>
          <a:noFill/>
          <a:ln w="9525">
            <a:noFill/>
            <a:miter lim="800000"/>
            <a:headEnd/>
            <a:tailEnd/>
          </a:ln>
          <a:effectLst/>
        </p:spPr>
        <p:txBody>
          <a:bodyPr>
            <a:spAutoFit/>
          </a:bodyPr>
          <a:lstStyle/>
          <a:p>
            <a:pPr algn="ctr">
              <a:spcBef>
                <a:spcPct val="50000"/>
              </a:spcBef>
            </a:pPr>
            <a:r>
              <a:rPr lang="en-US" altLang="en-US" sz="3600" dirty="0">
                <a:solidFill>
                  <a:schemeClr val="tx1"/>
                </a:solidFill>
              </a:rPr>
              <a:t> Single Artificial Neuron</a:t>
            </a:r>
            <a:endParaRPr lang="en-US" altLang="en-US" dirty="0">
              <a:solidFill>
                <a:schemeClr val="tx1"/>
              </a:solidFill>
              <a:latin typeface="Times New Roman" pitchFamily="18" charset="0"/>
            </a:endParaRPr>
          </a:p>
        </p:txBody>
      </p:sp>
      <p:pic>
        <p:nvPicPr>
          <p:cNvPr id="40970" name="Picture 10" descr="Chapter 2.1 : [Deep Learning 101] What is Deep Learning and how are neurons  connected to it? – mc.ai"/>
          <p:cNvPicPr>
            <a:picLocks noChangeAspect="1" noChangeArrowheads="1"/>
          </p:cNvPicPr>
          <p:nvPr/>
        </p:nvPicPr>
        <p:blipFill>
          <a:blip r:embed="rId2" cstate="print"/>
          <a:srcRect/>
          <a:stretch>
            <a:fillRect/>
          </a:stretch>
        </p:blipFill>
        <p:spPr bwMode="auto">
          <a:xfrm>
            <a:off x="1524000" y="1408045"/>
            <a:ext cx="6324600" cy="5173731"/>
          </a:xfrm>
          <a:prstGeom prst="rect">
            <a:avLst/>
          </a:prstGeom>
          <a:noFill/>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89090" name="Picture 2"/>
          <p:cNvPicPr>
            <a:picLocks noChangeAspect="1" noChangeArrowheads="1"/>
          </p:cNvPicPr>
          <p:nvPr/>
        </p:nvPicPr>
        <p:blipFill>
          <a:blip r:embed="rId2" cstate="print"/>
          <a:srcRect/>
          <a:stretch>
            <a:fillRect/>
          </a:stretch>
        </p:blipFill>
        <p:spPr bwMode="auto">
          <a:xfrm>
            <a:off x="1" y="0"/>
            <a:ext cx="9107805" cy="5120640"/>
          </a:xfrm>
          <a:prstGeom prst="rect">
            <a:avLst/>
          </a:prstGeom>
          <a:noFill/>
          <a:ln w="9525">
            <a:noFill/>
            <a:miter lim="800000"/>
            <a:headEnd/>
            <a:tailEnd/>
          </a:ln>
          <a:effectLst/>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90114" name="Picture 2"/>
          <p:cNvPicPr>
            <a:picLocks noChangeAspect="1" noChangeArrowheads="1"/>
          </p:cNvPicPr>
          <p:nvPr/>
        </p:nvPicPr>
        <p:blipFill>
          <a:blip r:embed="rId2" cstate="print"/>
          <a:srcRect/>
          <a:stretch>
            <a:fillRect/>
          </a:stretch>
        </p:blipFill>
        <p:spPr bwMode="auto">
          <a:xfrm>
            <a:off x="1" y="0"/>
            <a:ext cx="9107805" cy="5120640"/>
          </a:xfrm>
          <a:prstGeom prst="rect">
            <a:avLst/>
          </a:prstGeom>
          <a:noFill/>
          <a:ln w="9525">
            <a:noFill/>
            <a:miter lim="800000"/>
            <a:headEnd/>
            <a:tailEnd/>
          </a:ln>
          <a:effectLst/>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91138" name="Picture 2"/>
          <p:cNvPicPr>
            <a:picLocks noChangeAspect="1" noChangeArrowheads="1"/>
          </p:cNvPicPr>
          <p:nvPr/>
        </p:nvPicPr>
        <p:blipFill>
          <a:blip r:embed="rId2" cstate="print"/>
          <a:srcRect/>
          <a:stretch>
            <a:fillRect/>
          </a:stretch>
        </p:blipFill>
        <p:spPr bwMode="auto">
          <a:xfrm>
            <a:off x="1" y="0"/>
            <a:ext cx="9107805" cy="5120640"/>
          </a:xfrm>
          <a:prstGeom prst="rect">
            <a:avLst/>
          </a:prstGeom>
          <a:noFill/>
          <a:ln w="9525">
            <a:noFill/>
            <a:miter lim="800000"/>
            <a:headEnd/>
            <a:tailEnd/>
          </a:ln>
          <a:effectLst/>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92162" name="Picture 2"/>
          <p:cNvPicPr>
            <a:picLocks noChangeAspect="1" noChangeArrowheads="1"/>
          </p:cNvPicPr>
          <p:nvPr/>
        </p:nvPicPr>
        <p:blipFill>
          <a:blip r:embed="rId2" cstate="print"/>
          <a:srcRect/>
          <a:stretch>
            <a:fillRect/>
          </a:stretch>
        </p:blipFill>
        <p:spPr bwMode="auto">
          <a:xfrm>
            <a:off x="1" y="0"/>
            <a:ext cx="9107805" cy="5120640"/>
          </a:xfrm>
          <a:prstGeom prst="rect">
            <a:avLst/>
          </a:prstGeom>
          <a:noFill/>
          <a:ln w="9525">
            <a:noFill/>
            <a:miter lim="800000"/>
            <a:headEnd/>
            <a:tailEnd/>
          </a:ln>
          <a:effectLst/>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93186" name="Picture 2"/>
          <p:cNvPicPr>
            <a:picLocks noChangeAspect="1" noChangeArrowheads="1"/>
          </p:cNvPicPr>
          <p:nvPr/>
        </p:nvPicPr>
        <p:blipFill>
          <a:blip r:embed="rId2" cstate="print"/>
          <a:srcRect/>
          <a:stretch>
            <a:fillRect/>
          </a:stretch>
        </p:blipFill>
        <p:spPr bwMode="auto">
          <a:xfrm>
            <a:off x="1" y="0"/>
            <a:ext cx="9107805" cy="5120640"/>
          </a:xfrm>
          <a:prstGeom prst="rect">
            <a:avLst/>
          </a:prstGeom>
          <a:noFill/>
          <a:ln w="9525">
            <a:noFill/>
            <a:miter lim="800000"/>
            <a:headEnd/>
            <a:tailEnd/>
          </a:ln>
          <a:effectLst/>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94210" name="Picture 2"/>
          <p:cNvPicPr>
            <a:picLocks noChangeAspect="1" noChangeArrowheads="1"/>
          </p:cNvPicPr>
          <p:nvPr/>
        </p:nvPicPr>
        <p:blipFill>
          <a:blip r:embed="rId2" cstate="print"/>
          <a:srcRect/>
          <a:stretch>
            <a:fillRect/>
          </a:stretch>
        </p:blipFill>
        <p:spPr bwMode="auto">
          <a:xfrm>
            <a:off x="1" y="0"/>
            <a:ext cx="9107805" cy="5120640"/>
          </a:xfrm>
          <a:prstGeom prst="rect">
            <a:avLst/>
          </a:prstGeom>
          <a:noFill/>
          <a:ln w="9525">
            <a:noFill/>
            <a:miter lim="800000"/>
            <a:headEnd/>
            <a:tailEnd/>
          </a:ln>
          <a:effectLst/>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95234" name="Picture 2"/>
          <p:cNvPicPr>
            <a:picLocks noChangeAspect="1" noChangeArrowheads="1"/>
          </p:cNvPicPr>
          <p:nvPr/>
        </p:nvPicPr>
        <p:blipFill>
          <a:blip r:embed="rId2" cstate="print"/>
          <a:srcRect/>
          <a:stretch>
            <a:fillRect/>
          </a:stretch>
        </p:blipFill>
        <p:spPr bwMode="auto">
          <a:xfrm>
            <a:off x="1" y="0"/>
            <a:ext cx="9107805" cy="5120640"/>
          </a:xfrm>
          <a:prstGeom prst="rect">
            <a:avLst/>
          </a:prstGeom>
          <a:noFill/>
          <a:ln w="9525">
            <a:noFill/>
            <a:miter lim="800000"/>
            <a:headEnd/>
            <a:tailEnd/>
          </a:ln>
          <a:effectLst/>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96258" name="Picture 2"/>
          <p:cNvPicPr>
            <a:picLocks noChangeAspect="1" noChangeArrowheads="1"/>
          </p:cNvPicPr>
          <p:nvPr/>
        </p:nvPicPr>
        <p:blipFill>
          <a:blip r:embed="rId2" cstate="print"/>
          <a:srcRect/>
          <a:stretch>
            <a:fillRect/>
          </a:stretch>
        </p:blipFill>
        <p:spPr bwMode="auto">
          <a:xfrm>
            <a:off x="1" y="0"/>
            <a:ext cx="9107805" cy="5120640"/>
          </a:xfrm>
          <a:prstGeom prst="rect">
            <a:avLst/>
          </a:prstGeom>
          <a:noFill/>
          <a:ln w="9525">
            <a:noFill/>
            <a:miter lim="800000"/>
            <a:headEnd/>
            <a:tailEnd/>
          </a:ln>
          <a:effectLst/>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97282" name="Picture 2"/>
          <p:cNvPicPr>
            <a:picLocks noChangeAspect="1" noChangeArrowheads="1"/>
          </p:cNvPicPr>
          <p:nvPr/>
        </p:nvPicPr>
        <p:blipFill>
          <a:blip r:embed="rId2" cstate="print"/>
          <a:srcRect/>
          <a:stretch>
            <a:fillRect/>
          </a:stretch>
        </p:blipFill>
        <p:spPr bwMode="auto">
          <a:xfrm>
            <a:off x="1" y="0"/>
            <a:ext cx="9107805" cy="5120640"/>
          </a:xfrm>
          <a:prstGeom prst="rect">
            <a:avLst/>
          </a:prstGeom>
          <a:noFill/>
          <a:ln w="9525">
            <a:noFill/>
            <a:miter lim="800000"/>
            <a:headEnd/>
            <a:tailEnd/>
          </a:ln>
          <a:effectLst/>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98306" name="Picture 2"/>
          <p:cNvPicPr>
            <a:picLocks noChangeAspect="1" noChangeArrowheads="1"/>
          </p:cNvPicPr>
          <p:nvPr/>
        </p:nvPicPr>
        <p:blipFill>
          <a:blip r:embed="rId2" cstate="print"/>
          <a:srcRect/>
          <a:stretch>
            <a:fillRect/>
          </a:stretch>
        </p:blipFill>
        <p:spPr bwMode="auto">
          <a:xfrm>
            <a:off x="1" y="0"/>
            <a:ext cx="9107805" cy="5120640"/>
          </a:xfrm>
          <a:prstGeom prst="rect">
            <a:avLst/>
          </a:prstGeom>
          <a:noFill/>
          <a:ln w="9525">
            <a:noFill/>
            <a:miter lim="800000"/>
            <a:headEnd/>
            <a:tailEnd/>
          </a:ln>
          <a:effec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4386" name="Picture 2" descr="What is an artificial neural network? Here's everything you need to know"/>
          <p:cNvPicPr>
            <a:picLocks noChangeAspect="1" noChangeArrowheads="1"/>
          </p:cNvPicPr>
          <p:nvPr/>
        </p:nvPicPr>
        <p:blipFill>
          <a:blip r:embed="rId2" cstate="print"/>
          <a:srcRect/>
          <a:stretch>
            <a:fillRect/>
          </a:stretch>
        </p:blipFill>
        <p:spPr bwMode="auto">
          <a:xfrm>
            <a:off x="1230183" y="1905000"/>
            <a:ext cx="6855084" cy="3352800"/>
          </a:xfrm>
          <a:prstGeom prst="rect">
            <a:avLst/>
          </a:prstGeom>
          <a:noFill/>
        </p:spPr>
      </p:pic>
      <p:sp>
        <p:nvSpPr>
          <p:cNvPr id="3" name="Text Box 3"/>
          <p:cNvSpPr txBox="1">
            <a:spLocks noChangeArrowheads="1"/>
          </p:cNvSpPr>
          <p:nvPr/>
        </p:nvSpPr>
        <p:spPr bwMode="auto">
          <a:xfrm>
            <a:off x="838200" y="609600"/>
            <a:ext cx="7848600" cy="641350"/>
          </a:xfrm>
          <a:prstGeom prst="rect">
            <a:avLst/>
          </a:prstGeom>
          <a:noFill/>
          <a:ln w="9525">
            <a:noFill/>
            <a:miter lim="800000"/>
            <a:headEnd/>
            <a:tailEnd/>
          </a:ln>
          <a:effectLst/>
        </p:spPr>
        <p:txBody>
          <a:bodyPr>
            <a:spAutoFit/>
          </a:bodyPr>
          <a:lstStyle/>
          <a:p>
            <a:pPr algn="ctr">
              <a:spcBef>
                <a:spcPct val="50000"/>
              </a:spcBef>
            </a:pPr>
            <a:r>
              <a:rPr lang="en-US" altLang="en-US" sz="3600" dirty="0">
                <a:solidFill>
                  <a:schemeClr val="tx1"/>
                </a:solidFill>
              </a:rPr>
              <a:t> Artificial Neural Network</a:t>
            </a:r>
            <a:endParaRPr lang="en-US" altLang="en-US" dirty="0">
              <a:solidFill>
                <a:schemeClr val="tx1"/>
              </a:solidFill>
              <a:latin typeface="Times New Roman" pitchFamily="18" charset="0"/>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99330" name="Picture 2"/>
          <p:cNvPicPr>
            <a:picLocks noChangeAspect="1" noChangeArrowheads="1"/>
          </p:cNvPicPr>
          <p:nvPr/>
        </p:nvPicPr>
        <p:blipFill>
          <a:blip r:embed="rId2" cstate="print"/>
          <a:srcRect/>
          <a:stretch>
            <a:fillRect/>
          </a:stretch>
        </p:blipFill>
        <p:spPr bwMode="auto">
          <a:xfrm>
            <a:off x="1" y="0"/>
            <a:ext cx="9107805" cy="5120640"/>
          </a:xfrm>
          <a:prstGeom prst="rect">
            <a:avLst/>
          </a:prstGeom>
          <a:noFill/>
          <a:ln w="9525">
            <a:noFill/>
            <a:miter lim="800000"/>
            <a:headEnd/>
            <a:tailEnd/>
          </a:ln>
          <a:effectLst/>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295400" y="914400"/>
            <a:ext cx="7010400" cy="923330"/>
          </a:xfrm>
          <a:prstGeom prst="rect">
            <a:avLst/>
          </a:prstGeom>
          <a:noFill/>
        </p:spPr>
        <p:txBody>
          <a:bodyPr wrap="square" rtlCol="0">
            <a:spAutoFit/>
          </a:bodyPr>
          <a:lstStyle/>
          <a:p>
            <a:r>
              <a:rPr lang="en-US" sz="5400" dirty="0">
                <a:solidFill>
                  <a:schemeClr val="tx1"/>
                </a:solidFill>
              </a:rPr>
              <a:t>Evaluation Measures</a:t>
            </a: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29698" name="Picture 2"/>
          <p:cNvPicPr>
            <a:picLocks noChangeAspect="1" noChangeArrowheads="1"/>
          </p:cNvPicPr>
          <p:nvPr/>
        </p:nvPicPr>
        <p:blipFill>
          <a:blip r:embed="rId2" cstate="print"/>
          <a:srcRect/>
          <a:stretch>
            <a:fillRect/>
          </a:stretch>
        </p:blipFill>
        <p:spPr bwMode="auto">
          <a:xfrm>
            <a:off x="-609600" y="381000"/>
            <a:ext cx="10408920" cy="5852160"/>
          </a:xfrm>
          <a:prstGeom prst="rect">
            <a:avLst/>
          </a:prstGeom>
          <a:noFill/>
          <a:ln w="9525">
            <a:noFill/>
            <a:miter lim="800000"/>
            <a:headEnd/>
            <a:tailEnd/>
          </a:ln>
          <a:effectLst/>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30722" name="Picture 2"/>
          <p:cNvPicPr>
            <a:picLocks noChangeAspect="1" noChangeArrowheads="1"/>
          </p:cNvPicPr>
          <p:nvPr/>
        </p:nvPicPr>
        <p:blipFill>
          <a:blip r:embed="rId2" cstate="print"/>
          <a:srcRect/>
          <a:stretch>
            <a:fillRect/>
          </a:stretch>
        </p:blipFill>
        <p:spPr bwMode="auto">
          <a:xfrm>
            <a:off x="-533400" y="533400"/>
            <a:ext cx="10408920" cy="5852160"/>
          </a:xfrm>
          <a:prstGeom prst="rect">
            <a:avLst/>
          </a:prstGeom>
          <a:noFill/>
          <a:ln w="9525">
            <a:noFill/>
            <a:miter lim="800000"/>
            <a:headEnd/>
            <a:tailEnd/>
          </a:ln>
          <a:effectLst/>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31746" name="Picture 2"/>
          <p:cNvPicPr>
            <a:picLocks noChangeAspect="1" noChangeArrowheads="1"/>
          </p:cNvPicPr>
          <p:nvPr/>
        </p:nvPicPr>
        <p:blipFill>
          <a:blip r:embed="rId2" cstate="print"/>
          <a:srcRect/>
          <a:stretch>
            <a:fillRect/>
          </a:stretch>
        </p:blipFill>
        <p:spPr bwMode="auto">
          <a:xfrm>
            <a:off x="-609600" y="609600"/>
            <a:ext cx="10408920" cy="5852160"/>
          </a:xfrm>
          <a:prstGeom prst="rect">
            <a:avLst/>
          </a:prstGeom>
          <a:noFill/>
          <a:ln w="9525">
            <a:noFill/>
            <a:miter lim="800000"/>
            <a:headEnd/>
            <a:tailEnd/>
          </a:ln>
          <a:effectLst/>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32770" name="Picture 2"/>
          <p:cNvPicPr>
            <a:picLocks noChangeAspect="1" noChangeArrowheads="1"/>
          </p:cNvPicPr>
          <p:nvPr/>
        </p:nvPicPr>
        <p:blipFill>
          <a:blip r:embed="rId2" cstate="print"/>
          <a:srcRect/>
          <a:stretch>
            <a:fillRect/>
          </a:stretch>
        </p:blipFill>
        <p:spPr bwMode="auto">
          <a:xfrm>
            <a:off x="-457200" y="609600"/>
            <a:ext cx="10408920" cy="5852160"/>
          </a:xfrm>
          <a:prstGeom prst="rect">
            <a:avLst/>
          </a:prstGeom>
          <a:noFill/>
          <a:ln w="9525">
            <a:noFill/>
            <a:miter lim="800000"/>
            <a:headEnd/>
            <a:tailEnd/>
          </a:ln>
          <a:effectLst/>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33794" name="Picture 2"/>
          <p:cNvPicPr>
            <a:picLocks noChangeAspect="1" noChangeArrowheads="1"/>
          </p:cNvPicPr>
          <p:nvPr/>
        </p:nvPicPr>
        <p:blipFill>
          <a:blip r:embed="rId2" cstate="print"/>
          <a:srcRect/>
          <a:stretch>
            <a:fillRect/>
          </a:stretch>
        </p:blipFill>
        <p:spPr bwMode="auto">
          <a:xfrm>
            <a:off x="-609600" y="533400"/>
            <a:ext cx="10408920" cy="5852160"/>
          </a:xfrm>
          <a:prstGeom prst="rect">
            <a:avLst/>
          </a:prstGeom>
          <a:noFill/>
          <a:ln w="9525">
            <a:noFill/>
            <a:miter lim="800000"/>
            <a:headEnd/>
            <a:tailEnd/>
          </a:ln>
          <a:effectLst/>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34818" name="Picture 2"/>
          <p:cNvPicPr>
            <a:picLocks noChangeAspect="1" noChangeArrowheads="1"/>
          </p:cNvPicPr>
          <p:nvPr/>
        </p:nvPicPr>
        <p:blipFill>
          <a:blip r:embed="rId2" cstate="print"/>
          <a:srcRect/>
          <a:stretch>
            <a:fillRect/>
          </a:stretch>
        </p:blipFill>
        <p:spPr bwMode="auto">
          <a:xfrm>
            <a:off x="-228600" y="457200"/>
            <a:ext cx="10408920" cy="5852160"/>
          </a:xfrm>
          <a:prstGeom prst="rect">
            <a:avLst/>
          </a:prstGeom>
          <a:noFill/>
          <a:ln w="9525">
            <a:noFill/>
            <a:miter lim="800000"/>
            <a:headEnd/>
            <a:tailEnd/>
          </a:ln>
          <a:effectLst/>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35842" name="Picture 2"/>
          <p:cNvPicPr>
            <a:picLocks noChangeAspect="1" noChangeArrowheads="1"/>
          </p:cNvPicPr>
          <p:nvPr/>
        </p:nvPicPr>
        <p:blipFill>
          <a:blip r:embed="rId2" cstate="print"/>
          <a:srcRect/>
          <a:stretch>
            <a:fillRect/>
          </a:stretch>
        </p:blipFill>
        <p:spPr bwMode="auto">
          <a:xfrm>
            <a:off x="-533400" y="533400"/>
            <a:ext cx="10408920" cy="5852160"/>
          </a:xfrm>
          <a:prstGeom prst="rect">
            <a:avLst/>
          </a:prstGeom>
          <a:noFill/>
          <a:ln w="9525">
            <a:noFill/>
            <a:miter lim="800000"/>
            <a:headEnd/>
            <a:tailEnd/>
          </a:ln>
          <a:effectLst/>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36866" name="Picture 2"/>
          <p:cNvPicPr>
            <a:picLocks noChangeAspect="1" noChangeArrowheads="1"/>
          </p:cNvPicPr>
          <p:nvPr/>
        </p:nvPicPr>
        <p:blipFill>
          <a:blip r:embed="rId2" cstate="print"/>
          <a:srcRect/>
          <a:stretch>
            <a:fillRect/>
          </a:stretch>
        </p:blipFill>
        <p:spPr bwMode="auto">
          <a:xfrm>
            <a:off x="-381000" y="457200"/>
            <a:ext cx="10408920" cy="5852160"/>
          </a:xfrm>
          <a:prstGeom prst="rect">
            <a:avLst/>
          </a:prstGeom>
          <a:noFill/>
          <a:ln w="9525">
            <a:noFill/>
            <a:miter lim="800000"/>
            <a:headEnd/>
            <a:tailEnd/>
          </a:ln>
          <a:effec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62" name="Picture 2" descr="A Conversation about Deep Learning | Deep learning, Machine learning, Artificial  neural network"/>
          <p:cNvPicPr>
            <a:picLocks noChangeAspect="1" noChangeArrowheads="1"/>
          </p:cNvPicPr>
          <p:nvPr/>
        </p:nvPicPr>
        <p:blipFill>
          <a:blip r:embed="rId2" cstate="print"/>
          <a:srcRect/>
          <a:stretch>
            <a:fillRect/>
          </a:stretch>
        </p:blipFill>
        <p:spPr bwMode="auto">
          <a:xfrm>
            <a:off x="228600" y="2444888"/>
            <a:ext cx="8382000" cy="3146287"/>
          </a:xfrm>
          <a:prstGeom prst="rect">
            <a:avLst/>
          </a:prstGeom>
          <a:noFill/>
        </p:spPr>
      </p:pic>
      <p:sp>
        <p:nvSpPr>
          <p:cNvPr id="3" name="Text Box 3"/>
          <p:cNvSpPr txBox="1">
            <a:spLocks noChangeArrowheads="1"/>
          </p:cNvSpPr>
          <p:nvPr/>
        </p:nvSpPr>
        <p:spPr bwMode="auto">
          <a:xfrm>
            <a:off x="838200" y="381000"/>
            <a:ext cx="7848600" cy="641350"/>
          </a:xfrm>
          <a:prstGeom prst="rect">
            <a:avLst/>
          </a:prstGeom>
          <a:noFill/>
          <a:ln w="9525">
            <a:noFill/>
            <a:miter lim="800000"/>
            <a:headEnd/>
            <a:tailEnd/>
          </a:ln>
          <a:effectLst/>
        </p:spPr>
        <p:txBody>
          <a:bodyPr>
            <a:spAutoFit/>
          </a:bodyPr>
          <a:lstStyle/>
          <a:p>
            <a:pPr algn="ctr">
              <a:spcBef>
                <a:spcPct val="50000"/>
              </a:spcBef>
            </a:pPr>
            <a:r>
              <a:rPr lang="en-US" altLang="en-US" sz="3600" dirty="0">
                <a:solidFill>
                  <a:schemeClr val="tx1"/>
                </a:solidFill>
              </a:rPr>
              <a:t> Artificial Neural Network Types</a:t>
            </a:r>
            <a:endParaRPr lang="en-US" altLang="en-US" dirty="0">
              <a:solidFill>
                <a:schemeClr val="tx1"/>
              </a:solidFill>
              <a:latin typeface="Times New Roman" pitchFamily="18" charset="0"/>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37890" name="Picture 2"/>
          <p:cNvPicPr>
            <a:picLocks noChangeAspect="1" noChangeArrowheads="1"/>
          </p:cNvPicPr>
          <p:nvPr/>
        </p:nvPicPr>
        <p:blipFill>
          <a:blip r:embed="rId2" cstate="print"/>
          <a:srcRect/>
          <a:stretch>
            <a:fillRect/>
          </a:stretch>
        </p:blipFill>
        <p:spPr bwMode="auto">
          <a:xfrm>
            <a:off x="-381000" y="457200"/>
            <a:ext cx="10408920" cy="5852160"/>
          </a:xfrm>
          <a:prstGeom prst="rect">
            <a:avLst/>
          </a:prstGeom>
          <a:noFill/>
          <a:ln w="9525">
            <a:noFill/>
            <a:miter lim="800000"/>
            <a:headEnd/>
            <a:tailEnd/>
          </a:ln>
          <a:effectLst/>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38914" name="Picture 2"/>
          <p:cNvPicPr>
            <a:picLocks noChangeAspect="1" noChangeArrowheads="1"/>
          </p:cNvPicPr>
          <p:nvPr/>
        </p:nvPicPr>
        <p:blipFill>
          <a:blip r:embed="rId2" cstate="print"/>
          <a:srcRect/>
          <a:stretch>
            <a:fillRect/>
          </a:stretch>
        </p:blipFill>
        <p:spPr bwMode="auto">
          <a:xfrm>
            <a:off x="-304800" y="457200"/>
            <a:ext cx="10408920" cy="5852160"/>
          </a:xfrm>
          <a:prstGeom prst="rect">
            <a:avLst/>
          </a:prstGeom>
          <a:noFill/>
          <a:ln w="9525">
            <a:noFill/>
            <a:miter lim="800000"/>
            <a:headEnd/>
            <a:tailEnd/>
          </a:ln>
          <a:effectLst/>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39938" name="Picture 2"/>
          <p:cNvPicPr>
            <a:picLocks noChangeAspect="1" noChangeArrowheads="1"/>
          </p:cNvPicPr>
          <p:nvPr/>
        </p:nvPicPr>
        <p:blipFill>
          <a:blip r:embed="rId2" cstate="print"/>
          <a:srcRect/>
          <a:stretch>
            <a:fillRect/>
          </a:stretch>
        </p:blipFill>
        <p:spPr bwMode="auto">
          <a:xfrm>
            <a:off x="-609600" y="533400"/>
            <a:ext cx="10408920" cy="5852160"/>
          </a:xfrm>
          <a:prstGeom prst="rect">
            <a:avLst/>
          </a:prstGeom>
          <a:noFill/>
          <a:ln w="9525">
            <a:noFill/>
            <a:miter lim="800000"/>
            <a:headEnd/>
            <a:tailEnd/>
          </a:ln>
          <a:effectLst/>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0962" name="Picture 2"/>
          <p:cNvPicPr>
            <a:picLocks noChangeAspect="1" noChangeArrowheads="1"/>
          </p:cNvPicPr>
          <p:nvPr/>
        </p:nvPicPr>
        <p:blipFill>
          <a:blip r:embed="rId2" cstate="print"/>
          <a:srcRect/>
          <a:stretch>
            <a:fillRect/>
          </a:stretch>
        </p:blipFill>
        <p:spPr bwMode="auto">
          <a:xfrm>
            <a:off x="-304800" y="685800"/>
            <a:ext cx="10408920" cy="5852160"/>
          </a:xfrm>
          <a:prstGeom prst="rect">
            <a:avLst/>
          </a:prstGeom>
          <a:noFill/>
          <a:ln w="9525">
            <a:noFill/>
            <a:miter lim="800000"/>
            <a:headEnd/>
            <a:tailEnd/>
          </a:ln>
          <a:effectLst/>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1986" name="Picture 2"/>
          <p:cNvPicPr>
            <a:picLocks noChangeAspect="1" noChangeArrowheads="1"/>
          </p:cNvPicPr>
          <p:nvPr/>
        </p:nvPicPr>
        <p:blipFill>
          <a:blip r:embed="rId2" cstate="print"/>
          <a:srcRect/>
          <a:stretch>
            <a:fillRect/>
          </a:stretch>
        </p:blipFill>
        <p:spPr bwMode="auto">
          <a:xfrm>
            <a:off x="-762000" y="685800"/>
            <a:ext cx="10408920" cy="5852160"/>
          </a:xfrm>
          <a:prstGeom prst="rect">
            <a:avLst/>
          </a:prstGeom>
          <a:noFill/>
          <a:ln w="9525">
            <a:noFill/>
            <a:miter lim="800000"/>
            <a:headEnd/>
            <a:tailEnd/>
          </a:ln>
          <a:effectLst/>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3010" name="Picture 2"/>
          <p:cNvPicPr>
            <a:picLocks noChangeAspect="1" noChangeArrowheads="1"/>
          </p:cNvPicPr>
          <p:nvPr/>
        </p:nvPicPr>
        <p:blipFill>
          <a:blip r:embed="rId2" cstate="print"/>
          <a:srcRect/>
          <a:stretch>
            <a:fillRect/>
          </a:stretch>
        </p:blipFill>
        <p:spPr bwMode="auto">
          <a:xfrm>
            <a:off x="-381000" y="457200"/>
            <a:ext cx="10408920" cy="5852160"/>
          </a:xfrm>
          <a:prstGeom prst="rect">
            <a:avLst/>
          </a:prstGeom>
          <a:noFill/>
          <a:ln w="9525">
            <a:noFill/>
            <a:miter lim="800000"/>
            <a:headEnd/>
            <a:tailEnd/>
          </a:ln>
          <a:effectLst/>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4034" name="Picture 2"/>
          <p:cNvPicPr>
            <a:picLocks noChangeAspect="1" noChangeArrowheads="1"/>
          </p:cNvPicPr>
          <p:nvPr/>
        </p:nvPicPr>
        <p:blipFill>
          <a:blip r:embed="rId2" cstate="print"/>
          <a:srcRect/>
          <a:stretch>
            <a:fillRect/>
          </a:stretch>
        </p:blipFill>
        <p:spPr bwMode="auto">
          <a:xfrm>
            <a:off x="-304800" y="381000"/>
            <a:ext cx="10408920" cy="5852160"/>
          </a:xfrm>
          <a:prstGeom prst="rect">
            <a:avLst/>
          </a:prstGeom>
          <a:noFill/>
          <a:ln w="9525">
            <a:noFill/>
            <a:miter lim="800000"/>
            <a:headEnd/>
            <a:tailEnd/>
          </a:ln>
          <a:effectLst/>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5058" name="Picture 2"/>
          <p:cNvPicPr>
            <a:picLocks noChangeAspect="1" noChangeArrowheads="1"/>
          </p:cNvPicPr>
          <p:nvPr/>
        </p:nvPicPr>
        <p:blipFill>
          <a:blip r:embed="rId2" cstate="print"/>
          <a:srcRect/>
          <a:stretch>
            <a:fillRect/>
          </a:stretch>
        </p:blipFill>
        <p:spPr bwMode="auto">
          <a:xfrm>
            <a:off x="-304800" y="381000"/>
            <a:ext cx="10408920" cy="5852160"/>
          </a:xfrm>
          <a:prstGeom prst="rect">
            <a:avLst/>
          </a:prstGeom>
          <a:noFill/>
          <a:ln w="9525">
            <a:noFill/>
            <a:miter lim="800000"/>
            <a:headEnd/>
            <a:tailEnd/>
          </a:ln>
          <a:effectLst/>
        </p:spPr>
      </p:pic>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6082" name="Picture 2"/>
          <p:cNvPicPr>
            <a:picLocks noChangeAspect="1" noChangeArrowheads="1"/>
          </p:cNvPicPr>
          <p:nvPr/>
        </p:nvPicPr>
        <p:blipFill>
          <a:blip r:embed="rId2" cstate="print"/>
          <a:srcRect/>
          <a:stretch>
            <a:fillRect/>
          </a:stretch>
        </p:blipFill>
        <p:spPr bwMode="auto">
          <a:xfrm>
            <a:off x="-304800" y="533400"/>
            <a:ext cx="10408920" cy="5852160"/>
          </a:xfrm>
          <a:prstGeom prst="rect">
            <a:avLst/>
          </a:prstGeom>
          <a:noFill/>
          <a:ln w="9525">
            <a:noFill/>
            <a:miter lim="800000"/>
            <a:headEnd/>
            <a:tailEnd/>
          </a:ln>
          <a:effectLst/>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7106" name="Picture 2"/>
          <p:cNvPicPr>
            <a:picLocks noChangeAspect="1" noChangeArrowheads="1"/>
          </p:cNvPicPr>
          <p:nvPr/>
        </p:nvPicPr>
        <p:blipFill>
          <a:blip r:embed="rId2" cstate="print"/>
          <a:srcRect/>
          <a:stretch>
            <a:fillRect/>
          </a:stretch>
        </p:blipFill>
        <p:spPr bwMode="auto">
          <a:xfrm>
            <a:off x="-304800" y="457200"/>
            <a:ext cx="10408920" cy="5852160"/>
          </a:xfrm>
          <a:prstGeom prst="rect">
            <a:avLst/>
          </a:prstGeom>
          <a:noFill/>
          <a:ln w="9525">
            <a:noFill/>
            <a:miter lim="800000"/>
            <a:headEnd/>
            <a:tailEnd/>
          </a:ln>
          <a:effectLst/>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2993</TotalTime>
  <Words>993</Words>
  <Application>Microsoft Office PowerPoint</Application>
  <PresentationFormat>On-screen Show (4:3)</PresentationFormat>
  <Paragraphs>178</Paragraphs>
  <Slides>104</Slides>
  <Notes>1</Notes>
  <HiddenSlides>0</HiddenSlides>
  <MMClips>0</MMClips>
  <ScaleCrop>false</ScaleCrop>
  <HeadingPairs>
    <vt:vector size="4" baseType="variant">
      <vt:variant>
        <vt:lpstr>Theme</vt:lpstr>
      </vt:variant>
      <vt:variant>
        <vt:i4>1</vt:i4>
      </vt:variant>
      <vt:variant>
        <vt:lpstr>Slide Titles</vt:lpstr>
      </vt:variant>
      <vt:variant>
        <vt:i4>104</vt:i4>
      </vt:variant>
    </vt:vector>
  </HeadingPairs>
  <TitlesOfParts>
    <vt:vector size="105" baseType="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Classification by Back propagation  </vt:lpstr>
      <vt:lpstr>   Update weights and biases</vt:lpstr>
      <vt:lpstr>Terminating Conditions</vt:lpstr>
      <vt:lpstr>Applications-I</vt:lpstr>
      <vt:lpstr>Activation Functions</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lpstr>Slide 49</vt:lpstr>
      <vt:lpstr>Slide 50</vt:lpstr>
      <vt:lpstr>Slide 51</vt:lpstr>
      <vt:lpstr>Slide 52</vt:lpstr>
      <vt:lpstr>Slide 53</vt:lpstr>
      <vt:lpstr>Slide 54</vt:lpstr>
      <vt:lpstr>Slide 55</vt:lpstr>
      <vt:lpstr>Slide 56</vt:lpstr>
      <vt:lpstr>Slide 57</vt:lpstr>
      <vt:lpstr>Slide 58</vt:lpstr>
      <vt:lpstr>Slide 59</vt:lpstr>
      <vt:lpstr>Slide 60</vt:lpstr>
      <vt:lpstr>Slide 61</vt:lpstr>
      <vt:lpstr>Slide 62</vt:lpstr>
      <vt:lpstr>Slide 63</vt:lpstr>
      <vt:lpstr>Loss Functions</vt:lpstr>
      <vt:lpstr>Slide 65</vt:lpstr>
      <vt:lpstr>Slide 66</vt:lpstr>
      <vt:lpstr>Slide 67</vt:lpstr>
      <vt:lpstr>Slide 68</vt:lpstr>
      <vt:lpstr>Slide 69</vt:lpstr>
      <vt:lpstr>Slide 70</vt:lpstr>
      <vt:lpstr>Slide 71</vt:lpstr>
      <vt:lpstr>Slide 72</vt:lpstr>
      <vt:lpstr>Slide 73</vt:lpstr>
      <vt:lpstr>Slide 74</vt:lpstr>
      <vt:lpstr>Slide 75</vt:lpstr>
      <vt:lpstr>Slide 76</vt:lpstr>
      <vt:lpstr>Slide 77</vt:lpstr>
      <vt:lpstr>Slide 78</vt:lpstr>
      <vt:lpstr>Slide 79</vt:lpstr>
      <vt:lpstr>Slide 80</vt:lpstr>
      <vt:lpstr>Slide 81</vt:lpstr>
      <vt:lpstr>Slide 82</vt:lpstr>
      <vt:lpstr>Slide 83</vt:lpstr>
      <vt:lpstr>Slide 84</vt:lpstr>
      <vt:lpstr>Slide 85</vt:lpstr>
      <vt:lpstr>Slide 86</vt:lpstr>
      <vt:lpstr>Slide 87</vt:lpstr>
      <vt:lpstr>Slide 88</vt:lpstr>
      <vt:lpstr>Slide 89</vt:lpstr>
      <vt:lpstr>Slide 90</vt:lpstr>
      <vt:lpstr>Slide 91</vt:lpstr>
      <vt:lpstr>Slide 92</vt:lpstr>
      <vt:lpstr>Slide 93</vt:lpstr>
      <vt:lpstr>Slide 94</vt:lpstr>
      <vt:lpstr>Slide 95</vt:lpstr>
      <vt:lpstr>Slide 96</vt:lpstr>
      <vt:lpstr>Slide 97</vt:lpstr>
      <vt:lpstr>Slide 98</vt:lpstr>
      <vt:lpstr>Slide 99</vt:lpstr>
      <vt:lpstr>Slide 100</vt:lpstr>
      <vt:lpstr>Slide 101</vt:lpstr>
      <vt:lpstr>Slide 102</vt:lpstr>
      <vt:lpstr>Slide 103</vt:lpstr>
      <vt:lpstr>Slide 104</vt:lpstr>
    </vt:vector>
  </TitlesOfParts>
  <Company>Grizli777</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Dr. Faisal Hayat</dc:creator>
  <cp:lastModifiedBy>Dr. Faisal Hayat</cp:lastModifiedBy>
  <cp:revision>5</cp:revision>
  <dcterms:created xsi:type="dcterms:W3CDTF">2020-10-22T07:49:42Z</dcterms:created>
  <dcterms:modified xsi:type="dcterms:W3CDTF">2022-10-23T04:21:07Z</dcterms:modified>
</cp:coreProperties>
</file>